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Lst>
  <p:sldSz cy="6858000" cx="12192000"/>
  <p:notesSz cx="6858000" cy="9144000"/>
  <p:embeddedFontLst>
    <p:embeddedFont>
      <p:font typeface="Poppins"/>
      <p:regular r:id="rId35"/>
      <p:bold r:id="rId36"/>
      <p:italic r:id="rId37"/>
      <p:boldItalic r:id="rId3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 uri="GoogleSlidesCustomDataVersion2">
      <go:slidesCustomData xmlns:go="http://customooxmlschemas.google.com/" r:id="rId39" roundtripDataSignature="AMtx7mjN3p0YYsGUXwYx8LeLkPKHM7yTh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font" Target="fonts/Poppins-regular.fntdata"/><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font" Target="fonts/Poppins-italic.fntdata"/><Relationship Id="rId14" Type="http://schemas.openxmlformats.org/officeDocument/2006/relationships/slide" Target="slides/slide9.xml"/><Relationship Id="rId36" Type="http://schemas.openxmlformats.org/officeDocument/2006/relationships/font" Target="fonts/Poppins-bold.fntdata"/><Relationship Id="rId17" Type="http://schemas.openxmlformats.org/officeDocument/2006/relationships/slide" Target="slides/slide12.xml"/><Relationship Id="rId39" Type="http://customschemas.google.com/relationships/presentationmetadata" Target="metadata"/><Relationship Id="rId16" Type="http://schemas.openxmlformats.org/officeDocument/2006/relationships/slide" Target="slides/slide11.xml"/><Relationship Id="rId38" Type="http://schemas.openxmlformats.org/officeDocument/2006/relationships/font" Target="fonts/Poppins-bold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6" name="Google Shape;86;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2c4b1c0172f_1_3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91" name="Google Shape;191;g2c4b1c0172f_1_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2c4b1c0172f_1_5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04" name="Google Shape;204;g2c4b1c0172f_1_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2b9f2a9b15a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16" name="Google Shape;216;g2b9f2a9b15a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f2b199ae7e_0_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26" name="Google Shape;226;g1f2b199ae7e_0_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1f2b199ae7e_0_1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38" name="Google Shape;238;g1f2b199ae7e_0_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1f2b199ae7e_0_6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51" name="Google Shape;251;g1f2b199ae7e_0_6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1f2b199ae7e_0_7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62" name="Google Shape;262;g1f2b199ae7e_0_7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1f2b199ae7e_0_8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73" name="Google Shape;273;g1f2b199ae7e_0_8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2c0ee9e2118_0_5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85" name="Google Shape;285;g2c0ee9e2118_0_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2c0ee9e2118_0_8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09" name="Google Shape;309;g2c0ee9e2118_0_8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2c485136c5b_0_8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6" name="Google Shape;96;g2c485136c5b_0_8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2c0ee9e2118_0_13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26" name="Google Shape;326;g2c0ee9e2118_0_1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2c0ee9e2118_0_16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56" name="Google Shape;356;g2c0ee9e2118_0_16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2c0ee9e2118_0_25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78" name="Google Shape;378;g2c0ee9e2118_0_2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2c485136c5b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03" name="Google Shape;403;g2c485136c5b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g2c0ee9e2118_0_21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28" name="Google Shape;428;g2c0ee9e2118_0_2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g2c485136c5b_0_2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59" name="Google Shape;459;g2c485136c5b_0_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g2c0ee9e2118_0_30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84" name="Google Shape;484;g2c0ee9e2118_0_30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g2c485136c5b_0_5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16" name="Google Shape;516;g2c485136c5b_0_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 name="Shape 539"/>
        <p:cNvGrpSpPr/>
        <p:nvPr/>
      </p:nvGrpSpPr>
      <p:grpSpPr>
        <a:xfrm>
          <a:off x="0" y="0"/>
          <a:ext cx="0" cy="0"/>
          <a:chOff x="0" y="0"/>
          <a:chExt cx="0" cy="0"/>
        </a:xfrm>
      </p:grpSpPr>
      <p:sp>
        <p:nvSpPr>
          <p:cNvPr id="540" name="Google Shape;540;g2c485136c5b_0_7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41" name="Google Shape;541;g2c485136c5b_0_7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9" name="Shape 549"/>
        <p:cNvGrpSpPr/>
        <p:nvPr/>
      </p:nvGrpSpPr>
      <p:grpSpPr>
        <a:xfrm>
          <a:off x="0" y="0"/>
          <a:ext cx="0" cy="0"/>
          <a:chOff x="0" y="0"/>
          <a:chExt cx="0" cy="0"/>
        </a:xfrm>
      </p:grpSpPr>
      <p:sp>
        <p:nvSpPr>
          <p:cNvPr id="550" name="Google Shape;550;p2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51" name="Google Shape;551;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2c485136c5b_0_10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7" name="Google Shape;107;g2c485136c5b_0_10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2c485136c5b_0_11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9" name="Google Shape;119;g2c485136c5b_0_1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2c485136c5b_0_12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1" name="Google Shape;131;g2c485136c5b_0_1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2c485136c5b_0_14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3" name="Google Shape;143;g2c485136c5b_0_1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2c485136c5b_0_15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5" name="Google Shape;155;g2c485136c5b_0_1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2c485136c5b_0_17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7" name="Google Shape;167;g2c485136c5b_0_17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2c4b1c0172f_1_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9" name="Google Shape;179;g2c4b1c0172f_1_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30"/>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 name="Google Shape;17;p30"/>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 name="Google Shape;18;p3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3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3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2" name="Shape 72"/>
        <p:cNvGrpSpPr/>
        <p:nvPr/>
      </p:nvGrpSpPr>
      <p:grpSpPr>
        <a:xfrm>
          <a:off x="0" y="0"/>
          <a:ext cx="0" cy="0"/>
          <a:chOff x="0" y="0"/>
          <a:chExt cx="0" cy="0"/>
        </a:xfrm>
      </p:grpSpPr>
      <p:sp>
        <p:nvSpPr>
          <p:cNvPr id="73" name="Google Shape;73;p3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4" name="Google Shape;74;p39"/>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 name="Google Shape;75;p3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3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 name="Google Shape;77;p3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40"/>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0" name="Google Shape;80;p40"/>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 name="Google Shape;81;p4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2" name="Google Shape;82;p4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3" name="Google Shape;83;p4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3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 name="Google Shape;23;p3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 name="Google Shape;24;p3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3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3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32"/>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 name="Google Shape;29;p32"/>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0" name="Google Shape;30;p3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p3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 name="Google Shape;32;p3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3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33"/>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 name="Google Shape;36;p33"/>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 name="Google Shape;37;p3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3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 name="Google Shape;39;p3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34"/>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34"/>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 name="Google Shape;43;p34"/>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 name="Google Shape;44;p34"/>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 name="Google Shape;45;p34"/>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 name="Google Shape;46;p3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p3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3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3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 name="Google Shape;51;p3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3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3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4" name="Shape 54"/>
        <p:cNvGrpSpPr/>
        <p:nvPr/>
      </p:nvGrpSpPr>
      <p:grpSpPr>
        <a:xfrm>
          <a:off x="0" y="0"/>
          <a:ext cx="0" cy="0"/>
          <a:chOff x="0" y="0"/>
          <a:chExt cx="0" cy="0"/>
        </a:xfrm>
      </p:grpSpPr>
      <p:sp>
        <p:nvSpPr>
          <p:cNvPr id="55" name="Google Shape;55;p3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3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 name="Google Shape;57;p3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 name="Shape 58"/>
        <p:cNvGrpSpPr/>
        <p:nvPr/>
      </p:nvGrpSpPr>
      <p:grpSpPr>
        <a:xfrm>
          <a:off x="0" y="0"/>
          <a:ext cx="0" cy="0"/>
          <a:chOff x="0" y="0"/>
          <a:chExt cx="0" cy="0"/>
        </a:xfrm>
      </p:grpSpPr>
      <p:sp>
        <p:nvSpPr>
          <p:cNvPr id="59" name="Google Shape;59;p37"/>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37"/>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1" name="Google Shape;61;p37"/>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2" name="Google Shape;62;p3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3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 name="Google Shape;64;p3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 name="Shape 65"/>
        <p:cNvGrpSpPr/>
        <p:nvPr/>
      </p:nvGrpSpPr>
      <p:grpSpPr>
        <a:xfrm>
          <a:off x="0" y="0"/>
          <a:ext cx="0" cy="0"/>
          <a:chOff x="0" y="0"/>
          <a:chExt cx="0" cy="0"/>
        </a:xfrm>
      </p:grpSpPr>
      <p:sp>
        <p:nvSpPr>
          <p:cNvPr id="66" name="Google Shape;66;p38"/>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38"/>
          <p:cNvSpPr/>
          <p:nvPr>
            <p:ph idx="2" type="pic"/>
          </p:nvPr>
        </p:nvSpPr>
        <p:spPr>
          <a:xfrm>
            <a:off x="5183188" y="987425"/>
            <a:ext cx="6172200" cy="4873625"/>
          </a:xfrm>
          <a:prstGeom prst="rect">
            <a:avLst/>
          </a:prstGeom>
          <a:noFill/>
          <a:ln>
            <a:noFill/>
          </a:ln>
        </p:spPr>
      </p:sp>
      <p:sp>
        <p:nvSpPr>
          <p:cNvPr id="68" name="Google Shape;68;p38"/>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 name="Google Shape;69;p3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3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1" name="Google Shape;71;p3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2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29"/>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2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3" name="Google Shape;13;p2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4" name="Google Shape;14;p2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jpg"/><Relationship Id="rId4" Type="http://schemas.openxmlformats.org/officeDocument/2006/relationships/image" Target="../media/image2.png"/><Relationship Id="rId5"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2.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2.png"/><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2.png"/><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2.png"/><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2.png"/><Relationship Id="rId4" Type="http://schemas.openxmlformats.org/officeDocument/2006/relationships/hyperlink" Target="https://drive.google.com/drive/folders/1kVsG0V3ViVYzYC31N0CZ5Pv3ro4jfxKA?usp=sharing" TargetMode="External"/><Relationship Id="rId5" Type="http://schemas.openxmlformats.org/officeDocument/2006/relationships/image" Target="../media/image1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2.png"/><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2.png"/><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2.png"/><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2.png"/><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9.png"/><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9.png"/><Relationship Id="rId4" Type="http://schemas.openxmlformats.org/officeDocument/2006/relationships/image" Target="../media/image2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9.png"/><Relationship Id="rId4" Type="http://schemas.openxmlformats.org/officeDocument/2006/relationships/image" Target="../media/image2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19.png"/><Relationship Id="rId4" Type="http://schemas.openxmlformats.org/officeDocument/2006/relationships/image" Target="../media/image2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19.png"/><Relationship Id="rId4" Type="http://schemas.openxmlformats.org/officeDocument/2006/relationships/image" Target="../media/image2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1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17.jpg"/><Relationship Id="rId4" Type="http://schemas.openxmlformats.org/officeDocument/2006/relationships/image" Target="../media/image2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2.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2.png"/><Relationship Id="rId4" Type="http://schemas.openxmlformats.org/officeDocument/2006/relationships/hyperlink" Target="https://github.com/" TargetMode="External"/><Relationship Id="rId5" Type="http://schemas.openxmlformats.org/officeDocument/2006/relationships/image" Target="../media/image1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2.png"/><Relationship Id="rId4" Type="http://schemas.openxmlformats.org/officeDocument/2006/relationships/image" Target="../media/image9.png"/><Relationship Id="rId5" Type="http://schemas.openxmlformats.org/officeDocument/2006/relationships/slide" Target="/ppt/slides/slide8.xml"/><Relationship Id="rId6" Type="http://schemas.openxmlformats.org/officeDocument/2006/relationships/hyperlink" Target="https://git-scm.com/downloads"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2.png"/><Relationship Id="rId4" Type="http://schemas.openxmlformats.org/officeDocument/2006/relationships/image" Target="../media/image14.png"/><Relationship Id="rId5" Type="http://schemas.openxmlformats.org/officeDocument/2006/relationships/hyperlink" Target="https://desktop.github.com/"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2.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2.png"/><Relationship Id="rId4" Type="http://schemas.openxmlformats.org/officeDocument/2006/relationships/image" Target="../media/image8.png"/><Relationship Id="rId5" Type="http://schemas.openxmlformats.org/officeDocument/2006/relationships/slide" Target="/ppt/slides/slide4.xml"/><Relationship Id="rId6" Type="http://schemas.openxmlformats.org/officeDocument/2006/relationships/hyperlink" Target="https://git-scm.com/downloads" TargetMode="External"/><Relationship Id="rId7" Type="http://schemas.openxmlformats.org/officeDocument/2006/relationships/hyperlink" Target="https://www.atlassian.com/git/tutorials/install-git" TargetMode="External"/><Relationship Id="rId8" Type="http://schemas.openxmlformats.org/officeDocument/2006/relationships/hyperlink" Target="https://medium.com/@aklson_DS/how-to-properly-setup-your-github-repository-mac-version-3a8047b899e5"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2.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7" name="Shape 87"/>
        <p:cNvGrpSpPr/>
        <p:nvPr/>
      </p:nvGrpSpPr>
      <p:grpSpPr>
        <a:xfrm>
          <a:off x="0" y="0"/>
          <a:ext cx="0" cy="0"/>
          <a:chOff x="0" y="0"/>
          <a:chExt cx="0" cy="0"/>
        </a:xfrm>
      </p:grpSpPr>
      <p:pic>
        <p:nvPicPr>
          <p:cNvPr descr="A close-up of a network&#10;&#10;Description automatically generated" id="88" name="Google Shape;88;p1"/>
          <p:cNvPicPr preferRelativeResize="0"/>
          <p:nvPr/>
        </p:nvPicPr>
        <p:blipFill rotWithShape="1">
          <a:blip r:embed="rId3">
            <a:alphaModFix/>
          </a:blip>
          <a:srcRect b="0" l="0" r="0" t="0"/>
          <a:stretch/>
        </p:blipFill>
        <p:spPr>
          <a:xfrm>
            <a:off x="-133004" y="0"/>
            <a:ext cx="12325003" cy="6858000"/>
          </a:xfrm>
          <a:prstGeom prst="rect">
            <a:avLst/>
          </a:prstGeom>
          <a:noFill/>
          <a:ln>
            <a:noFill/>
          </a:ln>
        </p:spPr>
      </p:pic>
      <p:sp>
        <p:nvSpPr>
          <p:cNvPr id="89" name="Google Shape;89;p1"/>
          <p:cNvSpPr txBox="1"/>
          <p:nvPr/>
        </p:nvSpPr>
        <p:spPr>
          <a:xfrm>
            <a:off x="1035375" y="2551825"/>
            <a:ext cx="10965900" cy="1385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100"/>
              <a:buFont typeface="Arial"/>
              <a:buNone/>
            </a:pPr>
            <a:r>
              <a:rPr b="1" i="0" lang="en-US" sz="4200" u="none" cap="none" strike="noStrike">
                <a:solidFill>
                  <a:schemeClr val="lt1"/>
                </a:solidFill>
                <a:latin typeface="Poppins"/>
                <a:ea typeface="Poppins"/>
                <a:cs typeface="Poppins"/>
                <a:sym typeface="Poppins"/>
              </a:rPr>
              <a:t>Data Modelling in Databases &amp; Data Warehouses</a:t>
            </a:r>
            <a:endParaRPr b="1" i="0" sz="4200" u="none" cap="none" strike="noStrike">
              <a:solidFill>
                <a:schemeClr val="lt1"/>
              </a:solidFill>
              <a:latin typeface="Poppins"/>
              <a:ea typeface="Poppins"/>
              <a:cs typeface="Poppins"/>
              <a:sym typeface="Poppins"/>
            </a:endParaRPr>
          </a:p>
        </p:txBody>
      </p:sp>
      <p:sp>
        <p:nvSpPr>
          <p:cNvPr id="90" name="Google Shape;90;p1"/>
          <p:cNvSpPr txBox="1"/>
          <p:nvPr/>
        </p:nvSpPr>
        <p:spPr>
          <a:xfrm>
            <a:off x="43559" y="6364025"/>
            <a:ext cx="38631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chemeClr val="lt1"/>
                </a:solidFill>
                <a:latin typeface="Calibri"/>
                <a:ea typeface="Calibri"/>
                <a:cs typeface="Calibri"/>
                <a:sym typeface="Calibri"/>
              </a:rPr>
              <a:t> Dr. Ehibhahiemen Nelson Ughele</a:t>
            </a:r>
            <a:endParaRPr b="1" i="0" sz="1800" u="none" cap="none" strike="noStrike">
              <a:solidFill>
                <a:schemeClr val="dk1"/>
              </a:solidFill>
              <a:latin typeface="Poppins"/>
              <a:ea typeface="Poppins"/>
              <a:cs typeface="Poppins"/>
              <a:sym typeface="Poppins"/>
            </a:endParaRPr>
          </a:p>
        </p:txBody>
      </p:sp>
      <p:pic>
        <p:nvPicPr>
          <p:cNvPr descr="A collage of a factory&#10;&#10;Description automatically generated" id="91" name="Google Shape;91;p1"/>
          <p:cNvPicPr preferRelativeResize="0"/>
          <p:nvPr/>
        </p:nvPicPr>
        <p:blipFill rotWithShape="1">
          <a:blip r:embed="rId4">
            <a:alphaModFix/>
          </a:blip>
          <a:srcRect b="0" l="0" r="0" t="0"/>
          <a:stretch/>
        </p:blipFill>
        <p:spPr>
          <a:xfrm flipH="1" rot="10800000">
            <a:off x="11854543" y="6668179"/>
            <a:ext cx="337457" cy="189820"/>
          </a:xfrm>
          <a:prstGeom prst="rect">
            <a:avLst/>
          </a:prstGeom>
          <a:noFill/>
          <a:ln>
            <a:noFill/>
          </a:ln>
        </p:spPr>
      </p:pic>
      <p:pic>
        <p:nvPicPr>
          <p:cNvPr descr="A black background with white letters&#10;&#10;Description automatically generated" id="92" name="Google Shape;92;p1"/>
          <p:cNvPicPr preferRelativeResize="0"/>
          <p:nvPr/>
        </p:nvPicPr>
        <p:blipFill rotWithShape="1">
          <a:blip r:embed="rId5">
            <a:alphaModFix/>
          </a:blip>
          <a:srcRect b="0" l="0" r="0" t="0"/>
          <a:stretch/>
        </p:blipFill>
        <p:spPr>
          <a:xfrm>
            <a:off x="73356" y="155520"/>
            <a:ext cx="2032642" cy="599542"/>
          </a:xfrm>
          <a:prstGeom prst="rect">
            <a:avLst/>
          </a:prstGeom>
          <a:noFill/>
          <a:ln>
            <a:noFill/>
          </a:ln>
        </p:spPr>
      </p:pic>
      <p:sp>
        <p:nvSpPr>
          <p:cNvPr id="93" name="Google Shape;93;p1"/>
          <p:cNvSpPr txBox="1"/>
          <p:nvPr/>
        </p:nvSpPr>
        <p:spPr>
          <a:xfrm>
            <a:off x="1509502" y="3937225"/>
            <a:ext cx="8204100" cy="400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000"/>
              <a:buFont typeface="Arial"/>
              <a:buNone/>
            </a:pPr>
            <a:r>
              <a:rPr b="1" i="0" lang="en-US" sz="2000" u="none" cap="none" strike="noStrike">
                <a:solidFill>
                  <a:schemeClr val="lt1"/>
                </a:solidFill>
                <a:latin typeface="Calibri"/>
                <a:ea typeface="Calibri"/>
                <a:cs typeface="Calibri"/>
                <a:sym typeface="Calibri"/>
              </a:rPr>
              <a:t>(A Brief Introduction)</a:t>
            </a:r>
            <a:endParaRPr b="1" i="0" sz="1800" u="none" cap="none" strike="noStrike">
              <a:solidFill>
                <a:schemeClr val="dk1"/>
              </a:solidFill>
              <a:latin typeface="Poppins"/>
              <a:ea typeface="Poppins"/>
              <a:cs typeface="Poppins"/>
              <a:sym typeface="Poppins"/>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2" name="Shape 192"/>
        <p:cNvGrpSpPr/>
        <p:nvPr/>
      </p:nvGrpSpPr>
      <p:grpSpPr>
        <a:xfrm>
          <a:off x="0" y="0"/>
          <a:ext cx="0" cy="0"/>
          <a:chOff x="0" y="0"/>
          <a:chExt cx="0" cy="0"/>
        </a:xfrm>
      </p:grpSpPr>
      <p:cxnSp>
        <p:nvCxnSpPr>
          <p:cNvPr id="193" name="Google Shape;193;g2c4b1c0172f_1_38"/>
          <p:cNvCxnSpPr/>
          <p:nvPr/>
        </p:nvCxnSpPr>
        <p:spPr>
          <a:xfrm>
            <a:off x="6095214" y="871146"/>
            <a:ext cx="736800" cy="0"/>
          </a:xfrm>
          <a:prstGeom prst="straightConnector1">
            <a:avLst/>
          </a:prstGeom>
          <a:noFill/>
          <a:ln cap="flat" cmpd="sng" w="57150">
            <a:solidFill>
              <a:schemeClr val="accent4"/>
            </a:solidFill>
            <a:prstDash val="solid"/>
            <a:miter lim="800000"/>
            <a:headEnd len="sm" w="sm" type="none"/>
            <a:tailEnd len="sm" w="sm" type="none"/>
          </a:ln>
        </p:spPr>
      </p:cxnSp>
      <p:pic>
        <p:nvPicPr>
          <p:cNvPr descr="A large building with many people and a farm&#10;&#10;Description automatically generated with medium confidence" id="194" name="Google Shape;194;g2c4b1c0172f_1_38"/>
          <p:cNvPicPr preferRelativeResize="0"/>
          <p:nvPr/>
        </p:nvPicPr>
        <p:blipFill rotWithShape="1">
          <a:blip r:embed="rId3">
            <a:alphaModFix/>
          </a:blip>
          <a:srcRect b="0" l="0" r="0" t="0"/>
          <a:stretch/>
        </p:blipFill>
        <p:spPr>
          <a:xfrm>
            <a:off x="0" y="-1"/>
            <a:ext cx="12192002" cy="6867331"/>
          </a:xfrm>
          <a:prstGeom prst="rect">
            <a:avLst/>
          </a:prstGeom>
          <a:noFill/>
          <a:ln>
            <a:noFill/>
          </a:ln>
        </p:spPr>
      </p:pic>
      <p:sp>
        <p:nvSpPr>
          <p:cNvPr id="195" name="Google Shape;195;g2c4b1c0172f_1_38"/>
          <p:cNvSpPr/>
          <p:nvPr/>
        </p:nvSpPr>
        <p:spPr>
          <a:xfrm>
            <a:off x="-359872" y="-123401"/>
            <a:ext cx="12839700" cy="8153400"/>
          </a:xfrm>
          <a:prstGeom prst="rect">
            <a:avLst/>
          </a:prstGeom>
          <a:solidFill>
            <a:srgbClr val="000000">
              <a:alpha val="8902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96" name="Google Shape;196;g2c4b1c0172f_1_38"/>
          <p:cNvSpPr/>
          <p:nvPr/>
        </p:nvSpPr>
        <p:spPr>
          <a:xfrm rot="-5217951">
            <a:off x="3756054" y="651939"/>
            <a:ext cx="4607859" cy="4352502"/>
          </a:xfrm>
          <a:prstGeom prst="flowChartConnector">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97" name="Google Shape;197;g2c4b1c0172f_1_38"/>
          <p:cNvSpPr/>
          <p:nvPr/>
        </p:nvSpPr>
        <p:spPr>
          <a:xfrm rot="5552024">
            <a:off x="5185785" y="1960129"/>
            <a:ext cx="1791551" cy="1872032"/>
          </a:xfrm>
          <a:prstGeom prst="flowChartConnector">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98" name="Google Shape;198;g2c4b1c0172f_1_38"/>
          <p:cNvSpPr txBox="1"/>
          <p:nvPr/>
        </p:nvSpPr>
        <p:spPr>
          <a:xfrm>
            <a:off x="973050" y="353275"/>
            <a:ext cx="10539000" cy="585000"/>
          </a:xfrm>
          <a:prstGeom prst="rect">
            <a:avLst/>
          </a:prstGeom>
          <a:noFill/>
          <a:ln>
            <a:noFill/>
          </a:ln>
        </p:spPr>
        <p:txBody>
          <a:bodyPr anchorCtr="0" anchor="t" bIns="45700" lIns="91425" spcFirstLastPara="1" rIns="91425" wrap="square" tIns="45700">
            <a:spAutoFit/>
          </a:bodyPr>
          <a:lstStyle/>
          <a:p>
            <a:pPr indent="0" lvl="0" marL="0" rtl="0" algn="ctr">
              <a:spcBef>
                <a:spcPts val="0"/>
              </a:spcBef>
              <a:spcAft>
                <a:spcPts val="0"/>
              </a:spcAft>
              <a:buClr>
                <a:schemeClr val="dk1"/>
              </a:buClr>
              <a:buSzPts val="1100"/>
              <a:buFont typeface="Arial"/>
              <a:buNone/>
            </a:pPr>
            <a:r>
              <a:rPr b="1" lang="en-US" sz="3200">
                <a:solidFill>
                  <a:schemeClr val="lt1"/>
                </a:solidFill>
                <a:latin typeface="Calibri"/>
                <a:ea typeface="Calibri"/>
                <a:cs typeface="Calibri"/>
                <a:sym typeface="Calibri"/>
              </a:rPr>
              <a:t>Git and Github: Working Example</a:t>
            </a:r>
            <a:endParaRPr b="1" sz="3200">
              <a:solidFill>
                <a:schemeClr val="lt1"/>
              </a:solidFill>
              <a:latin typeface="Calibri"/>
              <a:ea typeface="Calibri"/>
              <a:cs typeface="Calibri"/>
              <a:sym typeface="Calibri"/>
            </a:endParaRPr>
          </a:p>
        </p:txBody>
      </p:sp>
      <p:sp>
        <p:nvSpPr>
          <p:cNvPr id="199" name="Google Shape;199;g2c4b1c0172f_1_38"/>
          <p:cNvSpPr txBox="1"/>
          <p:nvPr/>
        </p:nvSpPr>
        <p:spPr>
          <a:xfrm>
            <a:off x="393425" y="1794875"/>
            <a:ext cx="6438600" cy="3232500"/>
          </a:xfrm>
          <a:prstGeom prst="rect">
            <a:avLst/>
          </a:prstGeom>
          <a:noFill/>
          <a:ln>
            <a:noFill/>
          </a:ln>
        </p:spPr>
        <p:txBody>
          <a:bodyPr anchorCtr="0" anchor="t" bIns="91425" lIns="91425" spcFirstLastPara="1" rIns="91425" wrap="square" tIns="91425">
            <a:spAutoFit/>
          </a:bodyPr>
          <a:lstStyle/>
          <a:p>
            <a:pPr indent="-342900" lvl="0" marL="457200" rtl="0" algn="just">
              <a:spcBef>
                <a:spcPts val="0"/>
              </a:spcBef>
              <a:spcAft>
                <a:spcPts val="0"/>
              </a:spcAft>
              <a:buClr>
                <a:schemeClr val="lt1"/>
              </a:buClr>
              <a:buSzPts val="1800"/>
              <a:buFont typeface="Calibri"/>
              <a:buChar char="●"/>
            </a:pPr>
            <a:r>
              <a:rPr lang="en-US" sz="1800">
                <a:solidFill>
                  <a:schemeClr val="lt1"/>
                </a:solidFill>
                <a:latin typeface="Calibri"/>
                <a:ea typeface="Calibri"/>
                <a:cs typeface="Calibri"/>
                <a:sym typeface="Calibri"/>
              </a:rPr>
              <a:t>Make Changes:</a:t>
            </a:r>
            <a:endParaRPr sz="1800">
              <a:solidFill>
                <a:schemeClr val="lt1"/>
              </a:solidFill>
              <a:latin typeface="Calibri"/>
              <a:ea typeface="Calibri"/>
              <a:cs typeface="Calibri"/>
              <a:sym typeface="Calibri"/>
            </a:endParaRPr>
          </a:p>
          <a:p>
            <a:pPr indent="-342900" lvl="1" marL="914400" rtl="0" algn="just">
              <a:spcBef>
                <a:spcPts val="0"/>
              </a:spcBef>
              <a:spcAft>
                <a:spcPts val="0"/>
              </a:spcAft>
              <a:buClr>
                <a:schemeClr val="lt1"/>
              </a:buClr>
              <a:buSzPts val="1800"/>
              <a:buFont typeface="Calibri"/>
              <a:buChar char="○"/>
            </a:pPr>
            <a:r>
              <a:rPr lang="en-US" sz="1800">
                <a:solidFill>
                  <a:schemeClr val="lt1"/>
                </a:solidFill>
                <a:latin typeface="Calibri"/>
                <a:ea typeface="Calibri"/>
                <a:cs typeface="Calibri"/>
                <a:sym typeface="Calibri"/>
              </a:rPr>
              <a:t>The data engineer then makes changes to the "data_analysis.ipynb" document, adding new analysis or modifying existing code as necessary.</a:t>
            </a:r>
            <a:br>
              <a:rPr lang="en-US" sz="1800">
                <a:solidFill>
                  <a:schemeClr val="lt1"/>
                </a:solidFill>
                <a:latin typeface="Calibri"/>
                <a:ea typeface="Calibri"/>
                <a:cs typeface="Calibri"/>
                <a:sym typeface="Calibri"/>
              </a:rPr>
            </a:br>
            <a:br>
              <a:rPr lang="en-US" sz="1800">
                <a:solidFill>
                  <a:schemeClr val="lt1"/>
                </a:solidFill>
                <a:latin typeface="Calibri"/>
                <a:ea typeface="Calibri"/>
                <a:cs typeface="Calibri"/>
                <a:sym typeface="Calibri"/>
              </a:rPr>
            </a:br>
            <a:endParaRPr sz="1800">
              <a:solidFill>
                <a:schemeClr val="lt1"/>
              </a:solidFill>
              <a:latin typeface="Calibri"/>
              <a:ea typeface="Calibri"/>
              <a:cs typeface="Calibri"/>
              <a:sym typeface="Calibri"/>
            </a:endParaRPr>
          </a:p>
          <a:p>
            <a:pPr indent="-342900" lvl="0" marL="457200" rtl="0" algn="just">
              <a:spcBef>
                <a:spcPts val="0"/>
              </a:spcBef>
              <a:spcAft>
                <a:spcPts val="0"/>
              </a:spcAft>
              <a:buClr>
                <a:schemeClr val="lt1"/>
              </a:buClr>
              <a:buSzPts val="1800"/>
              <a:buFont typeface="Calibri"/>
              <a:buChar char="●"/>
            </a:pPr>
            <a:r>
              <a:rPr lang="en-US" sz="1800">
                <a:solidFill>
                  <a:schemeClr val="lt1"/>
                </a:solidFill>
                <a:latin typeface="Calibri"/>
                <a:ea typeface="Calibri"/>
                <a:cs typeface="Calibri"/>
                <a:sym typeface="Calibri"/>
              </a:rPr>
              <a:t>Git Add and Commit:</a:t>
            </a:r>
            <a:endParaRPr sz="1800">
              <a:solidFill>
                <a:schemeClr val="lt1"/>
              </a:solidFill>
              <a:latin typeface="Calibri"/>
              <a:ea typeface="Calibri"/>
              <a:cs typeface="Calibri"/>
              <a:sym typeface="Calibri"/>
            </a:endParaRPr>
          </a:p>
          <a:p>
            <a:pPr indent="-342900" lvl="1" marL="914400" rtl="0" algn="just">
              <a:spcBef>
                <a:spcPts val="0"/>
              </a:spcBef>
              <a:spcAft>
                <a:spcPts val="0"/>
              </a:spcAft>
              <a:buClr>
                <a:schemeClr val="lt1"/>
              </a:buClr>
              <a:buSzPts val="1800"/>
              <a:buFont typeface="Calibri"/>
              <a:buChar char="○"/>
            </a:pPr>
            <a:r>
              <a:rPr lang="en-US" sz="1800">
                <a:solidFill>
                  <a:schemeClr val="lt1"/>
                </a:solidFill>
                <a:latin typeface="Calibri"/>
                <a:ea typeface="Calibri"/>
                <a:cs typeface="Calibri"/>
                <a:sym typeface="Calibri"/>
              </a:rPr>
              <a:t>After making the changes, the engineer needs to stage and commit their changes to the local repository.</a:t>
            </a:r>
            <a:endParaRPr sz="1800">
              <a:solidFill>
                <a:schemeClr val="lt1"/>
              </a:solidFill>
              <a:latin typeface="Calibri"/>
              <a:ea typeface="Calibri"/>
              <a:cs typeface="Calibri"/>
              <a:sym typeface="Calibri"/>
            </a:endParaRPr>
          </a:p>
          <a:p>
            <a:pPr indent="-342900" lvl="1" marL="914400" rtl="0" algn="just">
              <a:spcBef>
                <a:spcPts val="0"/>
              </a:spcBef>
              <a:spcAft>
                <a:spcPts val="0"/>
              </a:spcAft>
              <a:buClr>
                <a:schemeClr val="lt1"/>
              </a:buClr>
              <a:buSzPts val="1800"/>
              <a:buFont typeface="Calibri"/>
              <a:buChar char="○"/>
            </a:pPr>
            <a:r>
              <a:rPr lang="en-US" sz="1800">
                <a:solidFill>
                  <a:schemeClr val="lt1"/>
                </a:solidFill>
                <a:latin typeface="Calibri"/>
                <a:ea typeface="Calibri"/>
                <a:cs typeface="Calibri"/>
                <a:sym typeface="Calibri"/>
              </a:rPr>
              <a:t>This will add the modified document to the staging area and commit it with a descriptive message.</a:t>
            </a:r>
            <a:endParaRPr sz="1800">
              <a:solidFill>
                <a:schemeClr val="lt1"/>
              </a:solidFill>
              <a:latin typeface="Calibri"/>
              <a:ea typeface="Calibri"/>
              <a:cs typeface="Calibri"/>
              <a:sym typeface="Calibri"/>
            </a:endParaRPr>
          </a:p>
        </p:txBody>
      </p:sp>
      <p:sp>
        <p:nvSpPr>
          <p:cNvPr id="200" name="Google Shape;200;g2c4b1c0172f_1_38"/>
          <p:cNvSpPr/>
          <p:nvPr/>
        </p:nvSpPr>
        <p:spPr>
          <a:xfrm>
            <a:off x="6966050" y="2078475"/>
            <a:ext cx="5350200" cy="35244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pic>
        <p:nvPicPr>
          <p:cNvPr id="201" name="Google Shape;201;g2c4b1c0172f_1_38"/>
          <p:cNvPicPr preferRelativeResize="0"/>
          <p:nvPr/>
        </p:nvPicPr>
        <p:blipFill rotWithShape="1">
          <a:blip r:embed="rId4">
            <a:alphaModFix/>
          </a:blip>
          <a:srcRect b="33906" l="0" r="0" t="0"/>
          <a:stretch/>
        </p:blipFill>
        <p:spPr>
          <a:xfrm>
            <a:off x="7119825" y="2196813"/>
            <a:ext cx="5153523" cy="319347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5" name="Shape 205"/>
        <p:cNvGrpSpPr/>
        <p:nvPr/>
      </p:nvGrpSpPr>
      <p:grpSpPr>
        <a:xfrm>
          <a:off x="0" y="0"/>
          <a:ext cx="0" cy="0"/>
          <a:chOff x="0" y="0"/>
          <a:chExt cx="0" cy="0"/>
        </a:xfrm>
      </p:grpSpPr>
      <p:cxnSp>
        <p:nvCxnSpPr>
          <p:cNvPr id="206" name="Google Shape;206;g2c4b1c0172f_1_53"/>
          <p:cNvCxnSpPr/>
          <p:nvPr/>
        </p:nvCxnSpPr>
        <p:spPr>
          <a:xfrm>
            <a:off x="6095214" y="871146"/>
            <a:ext cx="736800" cy="0"/>
          </a:xfrm>
          <a:prstGeom prst="straightConnector1">
            <a:avLst/>
          </a:prstGeom>
          <a:noFill/>
          <a:ln cap="flat" cmpd="sng" w="57150">
            <a:solidFill>
              <a:schemeClr val="accent4"/>
            </a:solidFill>
            <a:prstDash val="solid"/>
            <a:miter lim="800000"/>
            <a:headEnd len="sm" w="sm" type="none"/>
            <a:tailEnd len="sm" w="sm" type="none"/>
          </a:ln>
        </p:spPr>
      </p:cxnSp>
      <p:pic>
        <p:nvPicPr>
          <p:cNvPr descr="A large building with many people and a farm&#10;&#10;Description automatically generated with medium confidence" id="207" name="Google Shape;207;g2c4b1c0172f_1_53"/>
          <p:cNvPicPr preferRelativeResize="0"/>
          <p:nvPr/>
        </p:nvPicPr>
        <p:blipFill rotWithShape="1">
          <a:blip r:embed="rId3">
            <a:alphaModFix/>
          </a:blip>
          <a:srcRect b="0" l="0" r="0" t="0"/>
          <a:stretch/>
        </p:blipFill>
        <p:spPr>
          <a:xfrm>
            <a:off x="0" y="-1"/>
            <a:ext cx="12192002" cy="6867331"/>
          </a:xfrm>
          <a:prstGeom prst="rect">
            <a:avLst/>
          </a:prstGeom>
          <a:noFill/>
          <a:ln>
            <a:noFill/>
          </a:ln>
        </p:spPr>
      </p:pic>
      <p:sp>
        <p:nvSpPr>
          <p:cNvPr id="208" name="Google Shape;208;g2c4b1c0172f_1_53"/>
          <p:cNvSpPr/>
          <p:nvPr/>
        </p:nvSpPr>
        <p:spPr>
          <a:xfrm>
            <a:off x="-359872" y="-123401"/>
            <a:ext cx="12839700" cy="8153400"/>
          </a:xfrm>
          <a:prstGeom prst="rect">
            <a:avLst/>
          </a:prstGeom>
          <a:solidFill>
            <a:srgbClr val="000000">
              <a:alpha val="8902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09" name="Google Shape;209;g2c4b1c0172f_1_53"/>
          <p:cNvSpPr/>
          <p:nvPr/>
        </p:nvSpPr>
        <p:spPr>
          <a:xfrm rot="-5217951">
            <a:off x="3756054" y="651939"/>
            <a:ext cx="4607859" cy="4352502"/>
          </a:xfrm>
          <a:prstGeom prst="flowChartConnector">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10" name="Google Shape;210;g2c4b1c0172f_1_53"/>
          <p:cNvSpPr/>
          <p:nvPr/>
        </p:nvSpPr>
        <p:spPr>
          <a:xfrm rot="5552024">
            <a:off x="5185785" y="1960129"/>
            <a:ext cx="1791551" cy="1872032"/>
          </a:xfrm>
          <a:prstGeom prst="flowChartConnector">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11" name="Google Shape;211;g2c4b1c0172f_1_53"/>
          <p:cNvSpPr txBox="1"/>
          <p:nvPr/>
        </p:nvSpPr>
        <p:spPr>
          <a:xfrm>
            <a:off x="973050" y="353275"/>
            <a:ext cx="10539000" cy="585000"/>
          </a:xfrm>
          <a:prstGeom prst="rect">
            <a:avLst/>
          </a:prstGeom>
          <a:noFill/>
          <a:ln>
            <a:noFill/>
          </a:ln>
        </p:spPr>
        <p:txBody>
          <a:bodyPr anchorCtr="0" anchor="t" bIns="45700" lIns="91425" spcFirstLastPara="1" rIns="91425" wrap="square" tIns="45700">
            <a:spAutoFit/>
          </a:bodyPr>
          <a:lstStyle/>
          <a:p>
            <a:pPr indent="0" lvl="0" marL="0" rtl="0" algn="ctr">
              <a:spcBef>
                <a:spcPts val="0"/>
              </a:spcBef>
              <a:spcAft>
                <a:spcPts val="0"/>
              </a:spcAft>
              <a:buClr>
                <a:schemeClr val="dk1"/>
              </a:buClr>
              <a:buSzPts val="1100"/>
              <a:buFont typeface="Arial"/>
              <a:buNone/>
            </a:pPr>
            <a:r>
              <a:rPr b="1" lang="en-US" sz="3200">
                <a:solidFill>
                  <a:schemeClr val="lt1"/>
                </a:solidFill>
                <a:latin typeface="Calibri"/>
                <a:ea typeface="Calibri"/>
                <a:cs typeface="Calibri"/>
                <a:sym typeface="Calibri"/>
              </a:rPr>
              <a:t>Git and Github: Working Example</a:t>
            </a:r>
            <a:endParaRPr b="1" sz="3200">
              <a:solidFill>
                <a:schemeClr val="lt1"/>
              </a:solidFill>
              <a:latin typeface="Calibri"/>
              <a:ea typeface="Calibri"/>
              <a:cs typeface="Calibri"/>
              <a:sym typeface="Calibri"/>
            </a:endParaRPr>
          </a:p>
        </p:txBody>
      </p:sp>
      <p:sp>
        <p:nvSpPr>
          <p:cNvPr id="212" name="Google Shape;212;g2c4b1c0172f_1_53"/>
          <p:cNvSpPr txBox="1"/>
          <p:nvPr/>
        </p:nvSpPr>
        <p:spPr>
          <a:xfrm>
            <a:off x="393325" y="1433450"/>
            <a:ext cx="6245700" cy="3940500"/>
          </a:xfrm>
          <a:prstGeom prst="rect">
            <a:avLst/>
          </a:prstGeom>
          <a:noFill/>
          <a:ln>
            <a:noFill/>
          </a:ln>
        </p:spPr>
        <p:txBody>
          <a:bodyPr anchorCtr="0" anchor="t" bIns="91425" lIns="91425" spcFirstLastPara="1" rIns="91425" wrap="square" tIns="91425">
            <a:spAutoFit/>
          </a:bodyPr>
          <a:lstStyle/>
          <a:p>
            <a:pPr indent="-342900" lvl="0" marL="457200" rtl="0" algn="just">
              <a:spcBef>
                <a:spcPts val="0"/>
              </a:spcBef>
              <a:spcAft>
                <a:spcPts val="0"/>
              </a:spcAft>
              <a:buClr>
                <a:schemeClr val="lt1"/>
              </a:buClr>
              <a:buSzPts val="1800"/>
              <a:buFont typeface="Calibri"/>
              <a:buChar char="●"/>
            </a:pPr>
            <a:r>
              <a:rPr lang="en-US" sz="1800">
                <a:solidFill>
                  <a:schemeClr val="lt1"/>
                </a:solidFill>
                <a:latin typeface="Calibri"/>
                <a:ea typeface="Calibri"/>
                <a:cs typeface="Calibri"/>
                <a:sym typeface="Calibri"/>
              </a:rPr>
              <a:t>Git Push:</a:t>
            </a:r>
            <a:endParaRPr sz="1800">
              <a:solidFill>
                <a:schemeClr val="lt1"/>
              </a:solidFill>
              <a:latin typeface="Calibri"/>
              <a:ea typeface="Calibri"/>
              <a:cs typeface="Calibri"/>
              <a:sym typeface="Calibri"/>
            </a:endParaRPr>
          </a:p>
          <a:p>
            <a:pPr indent="-342900" lvl="1" marL="914400" rtl="0" algn="just">
              <a:spcBef>
                <a:spcPts val="0"/>
              </a:spcBef>
              <a:spcAft>
                <a:spcPts val="0"/>
              </a:spcAft>
              <a:buClr>
                <a:schemeClr val="lt1"/>
              </a:buClr>
              <a:buSzPts val="1800"/>
              <a:buFont typeface="Calibri"/>
              <a:buChar char="○"/>
            </a:pPr>
            <a:r>
              <a:rPr lang="en-US" sz="1800">
                <a:solidFill>
                  <a:schemeClr val="lt1"/>
                </a:solidFill>
                <a:latin typeface="Calibri"/>
                <a:ea typeface="Calibri"/>
                <a:cs typeface="Calibri"/>
                <a:sym typeface="Calibri"/>
              </a:rPr>
              <a:t>Once the changes are committed locally, the engineer needs to push these changes to the remote repository so that other team members can access them.</a:t>
            </a:r>
            <a:br>
              <a:rPr lang="en-US" sz="1800">
                <a:solidFill>
                  <a:schemeClr val="lt1"/>
                </a:solidFill>
                <a:latin typeface="Calibri"/>
                <a:ea typeface="Calibri"/>
                <a:cs typeface="Calibri"/>
                <a:sym typeface="Calibri"/>
              </a:rPr>
            </a:br>
            <a:endParaRPr sz="1800">
              <a:solidFill>
                <a:schemeClr val="lt1"/>
              </a:solidFill>
              <a:latin typeface="Calibri"/>
              <a:ea typeface="Calibri"/>
              <a:cs typeface="Calibri"/>
              <a:sym typeface="Calibri"/>
            </a:endParaRPr>
          </a:p>
          <a:p>
            <a:pPr indent="-342900" lvl="1" marL="914400" rtl="0" algn="just">
              <a:spcBef>
                <a:spcPts val="0"/>
              </a:spcBef>
              <a:spcAft>
                <a:spcPts val="0"/>
              </a:spcAft>
              <a:buClr>
                <a:schemeClr val="lt1"/>
              </a:buClr>
              <a:buSzPts val="1800"/>
              <a:buFont typeface="Calibri"/>
              <a:buChar char="○"/>
            </a:pPr>
            <a:r>
              <a:rPr lang="en-US" sz="1800">
                <a:solidFill>
                  <a:schemeClr val="lt1"/>
                </a:solidFill>
                <a:latin typeface="Calibri"/>
                <a:ea typeface="Calibri"/>
                <a:cs typeface="Calibri"/>
                <a:sym typeface="Calibri"/>
              </a:rPr>
              <a:t>This step pushes the committed changes from the local master branch to the remote repository (origin). Other team members can now pull these changes into their own local copies of the repository.</a:t>
            </a:r>
            <a:endParaRPr sz="1800">
              <a:solidFill>
                <a:schemeClr val="lt1"/>
              </a:solidFill>
              <a:latin typeface="Calibri"/>
              <a:ea typeface="Calibri"/>
              <a:cs typeface="Calibri"/>
              <a:sym typeface="Calibri"/>
            </a:endParaRPr>
          </a:p>
          <a:p>
            <a:pPr indent="0" lvl="0" marL="0" rtl="0" algn="just">
              <a:spcBef>
                <a:spcPts val="1200"/>
              </a:spcBef>
              <a:spcAft>
                <a:spcPts val="1200"/>
              </a:spcAft>
              <a:buNone/>
            </a:pPr>
            <a:r>
              <a:rPr lang="en-US" sz="1800">
                <a:solidFill>
                  <a:schemeClr val="lt1"/>
                </a:solidFill>
                <a:latin typeface="Calibri"/>
                <a:ea typeface="Calibri"/>
                <a:cs typeface="Calibri"/>
                <a:sym typeface="Calibri"/>
              </a:rPr>
              <a:t>By following these steps, the data engineer can effectively collaborate with their team members while working on the document. They pull changes to stay updated, make their modifications, and then push those changes for others to access.</a:t>
            </a:r>
            <a:endParaRPr sz="1800">
              <a:solidFill>
                <a:schemeClr val="lt1"/>
              </a:solidFill>
              <a:latin typeface="Calibri"/>
              <a:ea typeface="Calibri"/>
              <a:cs typeface="Calibri"/>
              <a:sym typeface="Calibri"/>
            </a:endParaRPr>
          </a:p>
        </p:txBody>
      </p:sp>
      <p:pic>
        <p:nvPicPr>
          <p:cNvPr id="213" name="Google Shape;213;g2c4b1c0172f_1_53"/>
          <p:cNvPicPr preferRelativeResize="0"/>
          <p:nvPr/>
        </p:nvPicPr>
        <p:blipFill>
          <a:blip r:embed="rId4">
            <a:alphaModFix/>
          </a:blip>
          <a:stretch>
            <a:fillRect/>
          </a:stretch>
        </p:blipFill>
        <p:spPr>
          <a:xfrm>
            <a:off x="6916675" y="1322525"/>
            <a:ext cx="5275325" cy="44619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17" name="Shape 217"/>
        <p:cNvGrpSpPr/>
        <p:nvPr/>
      </p:nvGrpSpPr>
      <p:grpSpPr>
        <a:xfrm>
          <a:off x="0" y="0"/>
          <a:ext cx="0" cy="0"/>
          <a:chOff x="0" y="0"/>
          <a:chExt cx="0" cy="0"/>
        </a:xfrm>
      </p:grpSpPr>
      <p:cxnSp>
        <p:nvCxnSpPr>
          <p:cNvPr id="218" name="Google Shape;218;g2b9f2a9b15a_0_0"/>
          <p:cNvCxnSpPr/>
          <p:nvPr/>
        </p:nvCxnSpPr>
        <p:spPr>
          <a:xfrm>
            <a:off x="6095214" y="871146"/>
            <a:ext cx="736800" cy="0"/>
          </a:xfrm>
          <a:prstGeom prst="straightConnector1">
            <a:avLst/>
          </a:prstGeom>
          <a:noFill/>
          <a:ln cap="flat" cmpd="sng" w="57150">
            <a:solidFill>
              <a:schemeClr val="accent4"/>
            </a:solidFill>
            <a:prstDash val="solid"/>
            <a:miter lim="800000"/>
            <a:headEnd len="sm" w="sm" type="none"/>
            <a:tailEnd len="sm" w="sm" type="none"/>
          </a:ln>
        </p:spPr>
      </p:cxnSp>
      <p:pic>
        <p:nvPicPr>
          <p:cNvPr descr="A large building with many people and a farm&#10;&#10;Description automatically generated with medium confidence" id="219" name="Google Shape;219;g2b9f2a9b15a_0_0"/>
          <p:cNvPicPr preferRelativeResize="0"/>
          <p:nvPr/>
        </p:nvPicPr>
        <p:blipFill rotWithShape="1">
          <a:blip r:embed="rId3">
            <a:alphaModFix/>
          </a:blip>
          <a:srcRect b="0" l="0" r="0" t="0"/>
          <a:stretch/>
        </p:blipFill>
        <p:spPr>
          <a:xfrm>
            <a:off x="0" y="-1"/>
            <a:ext cx="12192002" cy="6867331"/>
          </a:xfrm>
          <a:prstGeom prst="rect">
            <a:avLst/>
          </a:prstGeom>
          <a:noFill/>
          <a:ln>
            <a:noFill/>
          </a:ln>
        </p:spPr>
      </p:pic>
      <p:sp>
        <p:nvSpPr>
          <p:cNvPr id="220" name="Google Shape;220;g2b9f2a9b15a_0_0"/>
          <p:cNvSpPr/>
          <p:nvPr/>
        </p:nvSpPr>
        <p:spPr>
          <a:xfrm>
            <a:off x="-435422" y="-233276"/>
            <a:ext cx="12839700" cy="8153400"/>
          </a:xfrm>
          <a:prstGeom prst="rect">
            <a:avLst/>
          </a:prstGeom>
          <a:solidFill>
            <a:srgbClr val="000000">
              <a:alpha val="8863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21" name="Google Shape;221;g2b9f2a9b15a_0_0"/>
          <p:cNvSpPr/>
          <p:nvPr/>
        </p:nvSpPr>
        <p:spPr>
          <a:xfrm rot="-5217951">
            <a:off x="3680504" y="883281"/>
            <a:ext cx="4607859" cy="4352502"/>
          </a:xfrm>
          <a:prstGeom prst="flowChartConnector">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22" name="Google Shape;222;g2b9f2a9b15a_0_0"/>
          <p:cNvSpPr/>
          <p:nvPr/>
        </p:nvSpPr>
        <p:spPr>
          <a:xfrm rot="5552024">
            <a:off x="5185784" y="1960150"/>
            <a:ext cx="1791551" cy="1872032"/>
          </a:xfrm>
          <a:prstGeom prst="flowChartConnector">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23" name="Google Shape;223;g2b9f2a9b15a_0_0"/>
          <p:cNvSpPr txBox="1"/>
          <p:nvPr/>
        </p:nvSpPr>
        <p:spPr>
          <a:xfrm>
            <a:off x="2492875" y="3190100"/>
            <a:ext cx="9699000" cy="7851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1" i="0" lang="en-US" sz="4500" u="none" cap="none" strike="noStrike">
                <a:solidFill>
                  <a:srgbClr val="FFFFFF"/>
                </a:solidFill>
                <a:latin typeface="Poppins"/>
                <a:ea typeface="Poppins"/>
                <a:cs typeface="Poppins"/>
                <a:sym typeface="Poppins"/>
              </a:rPr>
              <a:t>Case Study For Zulo Bank</a:t>
            </a:r>
            <a:endParaRPr b="1" i="0" sz="4500" u="none" cap="none" strike="noStrike">
              <a:solidFill>
                <a:srgbClr val="FFFFFF"/>
              </a:solidFill>
              <a:latin typeface="Poppins"/>
              <a:ea typeface="Poppins"/>
              <a:cs typeface="Poppins"/>
              <a:sym typeface="Poppin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7" name="Shape 227"/>
        <p:cNvGrpSpPr/>
        <p:nvPr/>
      </p:nvGrpSpPr>
      <p:grpSpPr>
        <a:xfrm>
          <a:off x="0" y="0"/>
          <a:ext cx="0" cy="0"/>
          <a:chOff x="0" y="0"/>
          <a:chExt cx="0" cy="0"/>
        </a:xfrm>
      </p:grpSpPr>
      <p:cxnSp>
        <p:nvCxnSpPr>
          <p:cNvPr id="228" name="Google Shape;228;g1f2b199ae7e_0_1"/>
          <p:cNvCxnSpPr/>
          <p:nvPr/>
        </p:nvCxnSpPr>
        <p:spPr>
          <a:xfrm>
            <a:off x="6095214" y="871146"/>
            <a:ext cx="736800" cy="0"/>
          </a:xfrm>
          <a:prstGeom prst="straightConnector1">
            <a:avLst/>
          </a:prstGeom>
          <a:noFill/>
          <a:ln cap="flat" cmpd="sng" w="57150">
            <a:solidFill>
              <a:schemeClr val="accent4"/>
            </a:solidFill>
            <a:prstDash val="solid"/>
            <a:miter lim="800000"/>
            <a:headEnd len="sm" w="sm" type="none"/>
            <a:tailEnd len="sm" w="sm" type="none"/>
          </a:ln>
        </p:spPr>
      </p:cxnSp>
      <p:pic>
        <p:nvPicPr>
          <p:cNvPr descr="A large building with many people and a farm&#10;&#10;Description automatically generated with medium confidence" id="229" name="Google Shape;229;g1f2b199ae7e_0_1"/>
          <p:cNvPicPr preferRelativeResize="0"/>
          <p:nvPr/>
        </p:nvPicPr>
        <p:blipFill rotWithShape="1">
          <a:blip r:embed="rId3">
            <a:alphaModFix/>
          </a:blip>
          <a:srcRect b="0" l="0" r="0" t="0"/>
          <a:stretch/>
        </p:blipFill>
        <p:spPr>
          <a:xfrm>
            <a:off x="0" y="-1"/>
            <a:ext cx="12192002" cy="6867331"/>
          </a:xfrm>
          <a:prstGeom prst="rect">
            <a:avLst/>
          </a:prstGeom>
          <a:noFill/>
          <a:ln>
            <a:noFill/>
          </a:ln>
        </p:spPr>
      </p:pic>
      <p:sp>
        <p:nvSpPr>
          <p:cNvPr id="230" name="Google Shape;230;g1f2b199ae7e_0_1"/>
          <p:cNvSpPr/>
          <p:nvPr/>
        </p:nvSpPr>
        <p:spPr>
          <a:xfrm>
            <a:off x="-359922" y="-187001"/>
            <a:ext cx="12839700" cy="8153400"/>
          </a:xfrm>
          <a:prstGeom prst="rect">
            <a:avLst/>
          </a:prstGeom>
          <a:solidFill>
            <a:srgbClr val="000000">
              <a:alpha val="89019"/>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31" name="Google Shape;231;g1f2b199ae7e_0_1"/>
          <p:cNvSpPr txBox="1"/>
          <p:nvPr/>
        </p:nvSpPr>
        <p:spPr>
          <a:xfrm>
            <a:off x="1565374" y="353275"/>
            <a:ext cx="9045300" cy="585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1100"/>
              <a:buFont typeface="Arial"/>
              <a:buNone/>
            </a:pPr>
            <a:r>
              <a:rPr b="1" i="0" lang="en-US" sz="3200" u="none" cap="none" strike="noStrike">
                <a:solidFill>
                  <a:schemeClr val="lt1"/>
                </a:solidFill>
                <a:latin typeface="Calibri"/>
                <a:ea typeface="Calibri"/>
                <a:cs typeface="Calibri"/>
                <a:sym typeface="Calibri"/>
              </a:rPr>
              <a:t>EXECUTIVE SUMMARY</a:t>
            </a:r>
            <a:endParaRPr b="1" i="0" sz="3200" u="none" cap="none" strike="noStrike">
              <a:solidFill>
                <a:schemeClr val="lt1"/>
              </a:solidFill>
              <a:latin typeface="Calibri"/>
              <a:ea typeface="Calibri"/>
              <a:cs typeface="Calibri"/>
              <a:sym typeface="Calibri"/>
            </a:endParaRPr>
          </a:p>
        </p:txBody>
      </p:sp>
      <p:sp>
        <p:nvSpPr>
          <p:cNvPr id="232" name="Google Shape;232;g1f2b199ae7e_0_1"/>
          <p:cNvSpPr txBox="1"/>
          <p:nvPr/>
        </p:nvSpPr>
        <p:spPr>
          <a:xfrm>
            <a:off x="304075" y="1537775"/>
            <a:ext cx="6438000" cy="5037900"/>
          </a:xfrm>
          <a:prstGeom prst="rect">
            <a:avLst/>
          </a:prstGeom>
          <a:noFill/>
          <a:ln>
            <a:noFill/>
          </a:ln>
        </p:spPr>
        <p:txBody>
          <a:bodyPr anchorCtr="0" anchor="t" bIns="45700" lIns="91425" spcFirstLastPara="1" rIns="91425" wrap="square" tIns="45700">
            <a:spAutoFit/>
          </a:bodyPr>
          <a:lstStyle/>
          <a:p>
            <a:pPr indent="0" lvl="0" marL="0" marR="0" rtl="0" algn="l">
              <a:lnSpc>
                <a:spcPct val="90000"/>
              </a:lnSpc>
              <a:spcBef>
                <a:spcPts val="0"/>
              </a:spcBef>
              <a:spcAft>
                <a:spcPts val="0"/>
              </a:spcAft>
              <a:buClr>
                <a:schemeClr val="dk1"/>
              </a:buClr>
              <a:buSzPts val="1100"/>
              <a:buFont typeface="Arial"/>
              <a:buNone/>
            </a:pPr>
            <a:r>
              <a:rPr b="1" i="0" lang="en-US" sz="2100" u="none" cap="none" strike="noStrike">
                <a:solidFill>
                  <a:schemeClr val="lt1"/>
                </a:solidFill>
                <a:latin typeface="Calibri"/>
                <a:ea typeface="Calibri"/>
                <a:cs typeface="Calibri"/>
                <a:sym typeface="Calibri"/>
              </a:rPr>
              <a:t>This case study provides a comprehensive overview of the process involved in database and data warehouse modeling for Zulo Bank, aimed at beginner data engineers.</a:t>
            </a:r>
            <a:br>
              <a:rPr b="1" i="0" lang="en-US" sz="2100" u="none" cap="none" strike="noStrike">
                <a:solidFill>
                  <a:schemeClr val="lt1"/>
                </a:solidFill>
                <a:latin typeface="Calibri"/>
                <a:ea typeface="Calibri"/>
                <a:cs typeface="Calibri"/>
                <a:sym typeface="Calibri"/>
              </a:rPr>
            </a:br>
            <a:r>
              <a:rPr b="1" i="0" lang="en-US" sz="2100" u="none" cap="none" strike="noStrike">
                <a:solidFill>
                  <a:schemeClr val="lt1"/>
                </a:solidFill>
                <a:latin typeface="Calibri"/>
                <a:ea typeface="Calibri"/>
                <a:cs typeface="Calibri"/>
                <a:sym typeface="Calibri"/>
              </a:rPr>
              <a:t> </a:t>
            </a:r>
            <a:endParaRPr b="1" i="0" sz="2100" u="none" cap="none" strike="noStrike">
              <a:solidFill>
                <a:schemeClr val="lt1"/>
              </a:solidFill>
              <a:latin typeface="Calibri"/>
              <a:ea typeface="Calibri"/>
              <a:cs typeface="Calibri"/>
              <a:sym typeface="Calibri"/>
            </a:endParaRPr>
          </a:p>
          <a:p>
            <a:pPr indent="0" lvl="0" marL="0" marR="0" rtl="0" algn="l">
              <a:lnSpc>
                <a:spcPct val="90000"/>
              </a:lnSpc>
              <a:spcBef>
                <a:spcPts val="0"/>
              </a:spcBef>
              <a:spcAft>
                <a:spcPts val="0"/>
              </a:spcAft>
              <a:buClr>
                <a:schemeClr val="dk1"/>
              </a:buClr>
              <a:buSzPts val="1100"/>
              <a:buFont typeface="Arial"/>
              <a:buNone/>
            </a:pPr>
            <a:r>
              <a:rPr b="1" i="1" lang="en-US" sz="2100" u="none" cap="none" strike="noStrike">
                <a:solidFill>
                  <a:schemeClr val="lt1"/>
                </a:solidFill>
                <a:latin typeface="Calibri"/>
                <a:ea typeface="Calibri"/>
                <a:cs typeface="Calibri"/>
                <a:sym typeface="Calibri"/>
              </a:rPr>
              <a:t>It covers the foundational aspects of database design, including gathering business requirements, understanding and applying key database principles such as primary and foreign keys, normalization, and denormalization, as well as designing schemas. </a:t>
            </a:r>
            <a:br>
              <a:rPr b="1" i="1" lang="en-US" sz="2100" u="none" cap="none" strike="noStrike">
                <a:solidFill>
                  <a:schemeClr val="lt1"/>
                </a:solidFill>
                <a:latin typeface="Calibri"/>
                <a:ea typeface="Calibri"/>
                <a:cs typeface="Calibri"/>
                <a:sym typeface="Calibri"/>
              </a:rPr>
            </a:br>
            <a:endParaRPr b="1" i="1" sz="2100" u="none" cap="none" strike="noStrike">
              <a:solidFill>
                <a:schemeClr val="lt1"/>
              </a:solidFill>
              <a:latin typeface="Calibri"/>
              <a:ea typeface="Calibri"/>
              <a:cs typeface="Calibri"/>
              <a:sym typeface="Calibri"/>
            </a:endParaRPr>
          </a:p>
          <a:p>
            <a:pPr indent="0" lvl="0" marL="0" marR="0" rtl="0" algn="l">
              <a:lnSpc>
                <a:spcPct val="90000"/>
              </a:lnSpc>
              <a:spcBef>
                <a:spcPts val="0"/>
              </a:spcBef>
              <a:spcAft>
                <a:spcPts val="0"/>
              </a:spcAft>
              <a:buClr>
                <a:schemeClr val="dk1"/>
              </a:buClr>
              <a:buSzPts val="1100"/>
              <a:buFont typeface="Arial"/>
              <a:buNone/>
            </a:pPr>
            <a:r>
              <a:rPr b="1" i="0" lang="en-US" sz="2100" u="none" cap="none" strike="noStrike">
                <a:solidFill>
                  <a:schemeClr val="lt1"/>
                </a:solidFill>
                <a:latin typeface="Calibri"/>
                <a:ea typeface="Calibri"/>
                <a:cs typeface="Calibri"/>
                <a:sym typeface="Calibri"/>
              </a:rPr>
              <a:t>The study transitions into data warehouse modeling, focusing on schema transformation, with an emphasis on the practical application of these concepts to solve real-world banking data management challenges.</a:t>
            </a:r>
            <a:endParaRPr b="1" i="0" sz="2100" u="none" cap="none" strike="noStrike">
              <a:solidFill>
                <a:schemeClr val="lt1"/>
              </a:solidFill>
              <a:latin typeface="Calibri"/>
              <a:ea typeface="Calibri"/>
              <a:cs typeface="Calibri"/>
              <a:sym typeface="Calibri"/>
            </a:endParaRPr>
          </a:p>
          <a:p>
            <a:pPr indent="0" lvl="0" marL="0" marR="0" rtl="0" algn="l">
              <a:lnSpc>
                <a:spcPct val="90000"/>
              </a:lnSpc>
              <a:spcBef>
                <a:spcPts val="0"/>
              </a:spcBef>
              <a:spcAft>
                <a:spcPts val="0"/>
              </a:spcAft>
              <a:buClr>
                <a:schemeClr val="dk1"/>
              </a:buClr>
              <a:buSzPts val="1100"/>
              <a:buFont typeface="Arial"/>
              <a:buNone/>
            </a:pPr>
            <a:r>
              <a:t/>
            </a:r>
            <a:endParaRPr b="1" i="0" sz="2100" u="none" cap="none" strike="noStrike">
              <a:solidFill>
                <a:schemeClr val="lt1"/>
              </a:solidFill>
              <a:latin typeface="Calibri"/>
              <a:ea typeface="Calibri"/>
              <a:cs typeface="Calibri"/>
              <a:sym typeface="Calibri"/>
            </a:endParaRPr>
          </a:p>
          <a:p>
            <a:pPr indent="0" lvl="0" marL="0" marR="0" rtl="0" algn="l">
              <a:lnSpc>
                <a:spcPct val="90000"/>
              </a:lnSpc>
              <a:spcBef>
                <a:spcPts val="0"/>
              </a:spcBef>
              <a:spcAft>
                <a:spcPts val="0"/>
              </a:spcAft>
              <a:buClr>
                <a:schemeClr val="dk1"/>
              </a:buClr>
              <a:buSzPts val="3200"/>
              <a:buFont typeface="Calibri"/>
              <a:buNone/>
            </a:pPr>
            <a:r>
              <a:t/>
            </a:r>
            <a:endParaRPr b="1" i="0" sz="2100" u="none" cap="none" strike="noStrike">
              <a:solidFill>
                <a:schemeClr val="lt1"/>
              </a:solidFill>
              <a:latin typeface="Calibri"/>
              <a:ea typeface="Calibri"/>
              <a:cs typeface="Calibri"/>
              <a:sym typeface="Calibri"/>
            </a:endParaRPr>
          </a:p>
        </p:txBody>
      </p:sp>
      <p:sp>
        <p:nvSpPr>
          <p:cNvPr id="233" name="Google Shape;233;g1f2b199ae7e_0_1"/>
          <p:cNvSpPr/>
          <p:nvPr/>
        </p:nvSpPr>
        <p:spPr>
          <a:xfrm rot="-5217951">
            <a:off x="3667079" y="466573"/>
            <a:ext cx="4607859" cy="4352502"/>
          </a:xfrm>
          <a:prstGeom prst="flowChartConnector">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34" name="Google Shape;234;g1f2b199ae7e_0_1"/>
          <p:cNvSpPr/>
          <p:nvPr/>
        </p:nvSpPr>
        <p:spPr>
          <a:xfrm rot="5552024">
            <a:off x="5185783" y="1960171"/>
            <a:ext cx="1791551" cy="1872032"/>
          </a:xfrm>
          <a:prstGeom prst="flowChartConnector">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235" name="Google Shape;235;g1f2b199ae7e_0_1"/>
          <p:cNvPicPr preferRelativeResize="0"/>
          <p:nvPr/>
        </p:nvPicPr>
        <p:blipFill rotWithShape="1">
          <a:blip r:embed="rId4">
            <a:alphaModFix/>
          </a:blip>
          <a:srcRect b="0" l="0" r="0" t="0"/>
          <a:stretch/>
        </p:blipFill>
        <p:spPr>
          <a:xfrm>
            <a:off x="7251125" y="1613974"/>
            <a:ext cx="4881575" cy="500919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9" name="Shape 239"/>
        <p:cNvGrpSpPr/>
        <p:nvPr/>
      </p:nvGrpSpPr>
      <p:grpSpPr>
        <a:xfrm>
          <a:off x="0" y="0"/>
          <a:ext cx="0" cy="0"/>
          <a:chOff x="0" y="0"/>
          <a:chExt cx="0" cy="0"/>
        </a:xfrm>
      </p:grpSpPr>
      <p:cxnSp>
        <p:nvCxnSpPr>
          <p:cNvPr id="240" name="Google Shape;240;g1f2b199ae7e_0_12"/>
          <p:cNvCxnSpPr/>
          <p:nvPr/>
        </p:nvCxnSpPr>
        <p:spPr>
          <a:xfrm>
            <a:off x="6095214" y="871146"/>
            <a:ext cx="736800" cy="0"/>
          </a:xfrm>
          <a:prstGeom prst="straightConnector1">
            <a:avLst/>
          </a:prstGeom>
          <a:noFill/>
          <a:ln cap="flat" cmpd="sng" w="57150">
            <a:solidFill>
              <a:schemeClr val="accent4"/>
            </a:solidFill>
            <a:prstDash val="solid"/>
            <a:miter lim="800000"/>
            <a:headEnd len="sm" w="sm" type="none"/>
            <a:tailEnd len="sm" w="sm" type="none"/>
          </a:ln>
        </p:spPr>
      </p:cxnSp>
      <p:pic>
        <p:nvPicPr>
          <p:cNvPr descr="A large building with many people and a farm&#10;&#10;Description automatically generated with medium confidence" id="241" name="Google Shape;241;g1f2b199ae7e_0_12"/>
          <p:cNvPicPr preferRelativeResize="0"/>
          <p:nvPr/>
        </p:nvPicPr>
        <p:blipFill rotWithShape="1">
          <a:blip r:embed="rId3">
            <a:alphaModFix/>
          </a:blip>
          <a:srcRect b="0" l="0" r="0" t="0"/>
          <a:stretch/>
        </p:blipFill>
        <p:spPr>
          <a:xfrm>
            <a:off x="0" y="-1"/>
            <a:ext cx="12192002" cy="6867331"/>
          </a:xfrm>
          <a:prstGeom prst="rect">
            <a:avLst/>
          </a:prstGeom>
          <a:noFill/>
          <a:ln>
            <a:noFill/>
          </a:ln>
        </p:spPr>
      </p:pic>
      <p:sp>
        <p:nvSpPr>
          <p:cNvPr id="242" name="Google Shape;242;g1f2b199ae7e_0_12"/>
          <p:cNvSpPr/>
          <p:nvPr/>
        </p:nvSpPr>
        <p:spPr>
          <a:xfrm>
            <a:off x="-359922" y="-187001"/>
            <a:ext cx="12839700" cy="8153400"/>
          </a:xfrm>
          <a:prstGeom prst="rect">
            <a:avLst/>
          </a:prstGeom>
          <a:solidFill>
            <a:srgbClr val="000000">
              <a:alpha val="89019"/>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43" name="Google Shape;243;g1f2b199ae7e_0_12"/>
          <p:cNvSpPr txBox="1"/>
          <p:nvPr/>
        </p:nvSpPr>
        <p:spPr>
          <a:xfrm>
            <a:off x="471175" y="353275"/>
            <a:ext cx="10951500" cy="585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1100"/>
              <a:buFont typeface="Arial"/>
              <a:buNone/>
            </a:pPr>
            <a:r>
              <a:rPr b="1" i="0" lang="en-US" sz="3200" u="none" cap="none" strike="noStrike">
                <a:solidFill>
                  <a:schemeClr val="lt1"/>
                </a:solidFill>
                <a:latin typeface="Calibri"/>
                <a:ea typeface="Calibri"/>
                <a:cs typeface="Calibri"/>
                <a:sym typeface="Calibri"/>
              </a:rPr>
              <a:t>BUSINESS PROBLEM STATEMENT</a:t>
            </a:r>
            <a:endParaRPr b="1" i="0" sz="3200" u="none" cap="none" strike="noStrike">
              <a:solidFill>
                <a:schemeClr val="lt1"/>
              </a:solidFill>
              <a:latin typeface="Calibri"/>
              <a:ea typeface="Calibri"/>
              <a:cs typeface="Calibri"/>
              <a:sym typeface="Calibri"/>
            </a:endParaRPr>
          </a:p>
        </p:txBody>
      </p:sp>
      <p:sp>
        <p:nvSpPr>
          <p:cNvPr id="244" name="Google Shape;244;g1f2b199ae7e_0_12"/>
          <p:cNvSpPr txBox="1"/>
          <p:nvPr/>
        </p:nvSpPr>
        <p:spPr>
          <a:xfrm>
            <a:off x="304075" y="1613975"/>
            <a:ext cx="6381900" cy="5910600"/>
          </a:xfrm>
          <a:prstGeom prst="rect">
            <a:avLst/>
          </a:prstGeom>
          <a:noFill/>
          <a:ln>
            <a:noFill/>
          </a:ln>
        </p:spPr>
        <p:txBody>
          <a:bodyPr anchorCtr="0" anchor="t" bIns="45700" lIns="91425" spcFirstLastPara="1" rIns="91425" wrap="square" tIns="45700">
            <a:spAutoFit/>
          </a:bodyPr>
          <a:lstStyle/>
          <a:p>
            <a:pPr indent="0" lvl="0" marL="0" marR="0" rtl="0" algn="l">
              <a:lnSpc>
                <a:spcPct val="90000"/>
              </a:lnSpc>
              <a:spcBef>
                <a:spcPts val="0"/>
              </a:spcBef>
              <a:spcAft>
                <a:spcPts val="0"/>
              </a:spcAft>
              <a:buClr>
                <a:schemeClr val="dk1"/>
              </a:buClr>
              <a:buSzPts val="1100"/>
              <a:buFont typeface="Arial"/>
              <a:buNone/>
            </a:pPr>
            <a:r>
              <a:rPr b="0" i="0" lang="en-US" sz="2800" u="none" cap="none" strike="noStrike">
                <a:solidFill>
                  <a:schemeClr val="lt1"/>
                </a:solidFill>
                <a:latin typeface="Calibri"/>
                <a:ea typeface="Calibri"/>
                <a:cs typeface="Calibri"/>
                <a:sym typeface="Calibri"/>
              </a:rPr>
              <a:t>Zulo Bank seeks to overhaul its data management system to enhance efficiency, improve data quality, and enable advanced analytics capabilities. The current system is plagued with issues related to data redundancy, inconsistency, and accessibility, hindering real-time decision-making and monthly reporting. </a:t>
            </a:r>
            <a:endParaRPr b="0" i="0" sz="2800" u="none" cap="none" strike="noStrike">
              <a:solidFill>
                <a:schemeClr val="lt1"/>
              </a:solidFill>
              <a:latin typeface="Calibri"/>
              <a:ea typeface="Calibri"/>
              <a:cs typeface="Calibri"/>
              <a:sym typeface="Calibri"/>
            </a:endParaRPr>
          </a:p>
          <a:p>
            <a:pPr indent="0" lvl="0" marL="0" marR="0" rtl="0" algn="l">
              <a:lnSpc>
                <a:spcPct val="90000"/>
              </a:lnSpc>
              <a:spcBef>
                <a:spcPts val="0"/>
              </a:spcBef>
              <a:spcAft>
                <a:spcPts val="0"/>
              </a:spcAft>
              <a:buClr>
                <a:schemeClr val="dk1"/>
              </a:buClr>
              <a:buSzPts val="1100"/>
              <a:buFont typeface="Arial"/>
              <a:buNone/>
            </a:pPr>
            <a:r>
              <a:t/>
            </a:r>
            <a:endParaRPr b="0" i="0" sz="2800" u="none" cap="none" strike="noStrike">
              <a:solidFill>
                <a:schemeClr val="lt1"/>
              </a:solidFill>
              <a:latin typeface="Calibri"/>
              <a:ea typeface="Calibri"/>
              <a:cs typeface="Calibri"/>
              <a:sym typeface="Calibri"/>
            </a:endParaRPr>
          </a:p>
          <a:p>
            <a:pPr indent="0" lvl="0" marL="0" marR="0" rtl="0" algn="l">
              <a:lnSpc>
                <a:spcPct val="90000"/>
              </a:lnSpc>
              <a:spcBef>
                <a:spcPts val="0"/>
              </a:spcBef>
              <a:spcAft>
                <a:spcPts val="0"/>
              </a:spcAft>
              <a:buClr>
                <a:schemeClr val="dk1"/>
              </a:buClr>
              <a:buSzPts val="1100"/>
              <a:buFont typeface="Arial"/>
              <a:buNone/>
            </a:pPr>
            <a:r>
              <a:rPr b="0" i="0" lang="en-US" sz="2800" u="none" cap="none" strike="noStrike">
                <a:solidFill>
                  <a:schemeClr val="lt1"/>
                </a:solidFill>
                <a:latin typeface="Calibri"/>
                <a:ea typeface="Calibri"/>
                <a:cs typeface="Calibri"/>
                <a:sym typeface="Calibri"/>
              </a:rPr>
              <a:t>Data engineers are tasked with designing a new system that resolves these issues, ensuring seamless data integration, reporting, and analytics.</a:t>
            </a:r>
            <a:endParaRPr b="0" i="0" sz="2800" u="none" cap="none" strike="noStrike">
              <a:solidFill>
                <a:schemeClr val="lt1"/>
              </a:solidFill>
              <a:latin typeface="Calibri"/>
              <a:ea typeface="Calibri"/>
              <a:cs typeface="Calibri"/>
              <a:sym typeface="Calibri"/>
            </a:endParaRPr>
          </a:p>
          <a:p>
            <a:pPr indent="0" lvl="0" marL="0" marR="0" rtl="0" algn="l">
              <a:lnSpc>
                <a:spcPct val="90000"/>
              </a:lnSpc>
              <a:spcBef>
                <a:spcPts val="0"/>
              </a:spcBef>
              <a:spcAft>
                <a:spcPts val="0"/>
              </a:spcAft>
              <a:buClr>
                <a:schemeClr val="dk1"/>
              </a:buClr>
              <a:buSzPts val="1100"/>
              <a:buFont typeface="Arial"/>
              <a:buNone/>
            </a:pPr>
            <a:r>
              <a:t/>
            </a:r>
            <a:endParaRPr b="0" i="0" sz="2800" u="none" cap="none" strike="noStrike">
              <a:solidFill>
                <a:schemeClr val="lt1"/>
              </a:solidFill>
              <a:latin typeface="Calibri"/>
              <a:ea typeface="Calibri"/>
              <a:cs typeface="Calibri"/>
              <a:sym typeface="Calibri"/>
            </a:endParaRPr>
          </a:p>
          <a:p>
            <a:pPr indent="0" lvl="0" marL="0" marR="0" rtl="0" algn="l">
              <a:lnSpc>
                <a:spcPct val="90000"/>
              </a:lnSpc>
              <a:spcBef>
                <a:spcPts val="0"/>
              </a:spcBef>
              <a:spcAft>
                <a:spcPts val="0"/>
              </a:spcAft>
              <a:buClr>
                <a:schemeClr val="dk1"/>
              </a:buClr>
              <a:buSzPts val="3600"/>
              <a:buFont typeface="Calibri"/>
              <a:buNone/>
            </a:pPr>
            <a:r>
              <a:t/>
            </a:r>
            <a:endParaRPr b="0" i="0" sz="2800" u="none" cap="none" strike="noStrike">
              <a:solidFill>
                <a:schemeClr val="lt1"/>
              </a:solidFill>
              <a:latin typeface="Calibri"/>
              <a:ea typeface="Calibri"/>
              <a:cs typeface="Calibri"/>
              <a:sym typeface="Calibri"/>
            </a:endParaRPr>
          </a:p>
        </p:txBody>
      </p:sp>
      <p:sp>
        <p:nvSpPr>
          <p:cNvPr id="245" name="Google Shape;245;g1f2b199ae7e_0_12"/>
          <p:cNvSpPr/>
          <p:nvPr/>
        </p:nvSpPr>
        <p:spPr>
          <a:xfrm rot="-5217951">
            <a:off x="3756004" y="547073"/>
            <a:ext cx="4607859" cy="4352502"/>
          </a:xfrm>
          <a:prstGeom prst="flowChartConnector">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46" name="Google Shape;246;g1f2b199ae7e_0_12"/>
          <p:cNvSpPr/>
          <p:nvPr/>
        </p:nvSpPr>
        <p:spPr>
          <a:xfrm rot="5552024">
            <a:off x="5185783" y="1960171"/>
            <a:ext cx="1791551" cy="1872032"/>
          </a:xfrm>
          <a:prstGeom prst="flowChartConnector">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47" name="Google Shape;247;g1f2b199ae7e_0_12"/>
          <p:cNvSpPr/>
          <p:nvPr/>
        </p:nvSpPr>
        <p:spPr>
          <a:xfrm>
            <a:off x="6778000" y="1830325"/>
            <a:ext cx="5271000" cy="42177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id="248" name="Google Shape;248;g1f2b199ae7e_0_12"/>
          <p:cNvPicPr preferRelativeResize="0"/>
          <p:nvPr/>
        </p:nvPicPr>
        <p:blipFill rotWithShape="1">
          <a:blip r:embed="rId4">
            <a:alphaModFix/>
          </a:blip>
          <a:srcRect b="0" l="0" r="0" t="0"/>
          <a:stretch/>
        </p:blipFill>
        <p:spPr>
          <a:xfrm>
            <a:off x="6892825" y="1959825"/>
            <a:ext cx="5058150" cy="39517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2" name="Shape 252"/>
        <p:cNvGrpSpPr/>
        <p:nvPr/>
      </p:nvGrpSpPr>
      <p:grpSpPr>
        <a:xfrm>
          <a:off x="0" y="0"/>
          <a:ext cx="0" cy="0"/>
          <a:chOff x="0" y="0"/>
          <a:chExt cx="0" cy="0"/>
        </a:xfrm>
      </p:grpSpPr>
      <p:cxnSp>
        <p:nvCxnSpPr>
          <p:cNvPr id="253" name="Google Shape;253;g1f2b199ae7e_0_64"/>
          <p:cNvCxnSpPr/>
          <p:nvPr/>
        </p:nvCxnSpPr>
        <p:spPr>
          <a:xfrm>
            <a:off x="6095214" y="871146"/>
            <a:ext cx="736800" cy="0"/>
          </a:xfrm>
          <a:prstGeom prst="straightConnector1">
            <a:avLst/>
          </a:prstGeom>
          <a:noFill/>
          <a:ln cap="flat" cmpd="sng" w="57150">
            <a:solidFill>
              <a:schemeClr val="accent4"/>
            </a:solidFill>
            <a:prstDash val="solid"/>
            <a:miter lim="800000"/>
            <a:headEnd len="sm" w="sm" type="none"/>
            <a:tailEnd len="sm" w="sm" type="none"/>
          </a:ln>
        </p:spPr>
      </p:cxnSp>
      <p:pic>
        <p:nvPicPr>
          <p:cNvPr descr="A large building with many people and a farm&#10;&#10;Description automatically generated with medium confidence" id="254" name="Google Shape;254;g1f2b199ae7e_0_64"/>
          <p:cNvPicPr preferRelativeResize="0"/>
          <p:nvPr/>
        </p:nvPicPr>
        <p:blipFill rotWithShape="1">
          <a:blip r:embed="rId3">
            <a:alphaModFix/>
          </a:blip>
          <a:srcRect b="0" l="0" r="0" t="0"/>
          <a:stretch/>
        </p:blipFill>
        <p:spPr>
          <a:xfrm>
            <a:off x="0" y="-1"/>
            <a:ext cx="12192002" cy="6867331"/>
          </a:xfrm>
          <a:prstGeom prst="rect">
            <a:avLst/>
          </a:prstGeom>
          <a:noFill/>
          <a:ln>
            <a:noFill/>
          </a:ln>
        </p:spPr>
      </p:pic>
      <p:sp>
        <p:nvSpPr>
          <p:cNvPr id="255" name="Google Shape;255;g1f2b199ae7e_0_64"/>
          <p:cNvSpPr/>
          <p:nvPr/>
        </p:nvSpPr>
        <p:spPr>
          <a:xfrm>
            <a:off x="-359922" y="-187001"/>
            <a:ext cx="12839700" cy="8153400"/>
          </a:xfrm>
          <a:prstGeom prst="rect">
            <a:avLst/>
          </a:prstGeom>
          <a:solidFill>
            <a:srgbClr val="000000">
              <a:alpha val="89019"/>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56" name="Google Shape;256;g1f2b199ae7e_0_64"/>
          <p:cNvSpPr txBox="1"/>
          <p:nvPr/>
        </p:nvSpPr>
        <p:spPr>
          <a:xfrm>
            <a:off x="161196" y="1125058"/>
            <a:ext cx="11360700" cy="2461200"/>
          </a:xfrm>
          <a:prstGeom prst="rect">
            <a:avLst/>
          </a:prstGeom>
          <a:noFill/>
          <a:ln>
            <a:noFill/>
          </a:ln>
        </p:spPr>
        <p:txBody>
          <a:bodyPr anchorCtr="0" anchor="t" bIns="45700" lIns="91425" spcFirstLastPara="1" rIns="91425" wrap="square" tIns="45700">
            <a:spAutoFit/>
          </a:bodyPr>
          <a:lstStyle/>
          <a:p>
            <a:pPr indent="-349250" lvl="0" marL="457200" marR="0" rtl="0" algn="l">
              <a:lnSpc>
                <a:spcPct val="90000"/>
              </a:lnSpc>
              <a:spcBef>
                <a:spcPts val="0"/>
              </a:spcBef>
              <a:spcAft>
                <a:spcPts val="0"/>
              </a:spcAft>
              <a:buClr>
                <a:schemeClr val="lt1"/>
              </a:buClr>
              <a:buSzPts val="1900"/>
              <a:buFont typeface="Poppins"/>
              <a:buAutoNum type="alphaUcPeriod"/>
            </a:pPr>
            <a:r>
              <a:rPr b="1" i="0" lang="en-US" sz="1900" u="none" cap="none" strike="noStrike">
                <a:solidFill>
                  <a:schemeClr val="lt1"/>
                </a:solidFill>
                <a:latin typeface="Poppins"/>
                <a:ea typeface="Poppins"/>
                <a:cs typeface="Poppins"/>
                <a:sym typeface="Poppins"/>
              </a:rPr>
              <a:t>Python: </a:t>
            </a:r>
            <a:br>
              <a:rPr b="0" i="0" lang="en-US" sz="1900" u="none" cap="none" strike="noStrike">
                <a:solidFill>
                  <a:schemeClr val="lt1"/>
                </a:solidFill>
                <a:latin typeface="Poppins"/>
                <a:ea typeface="Poppins"/>
                <a:cs typeface="Poppins"/>
                <a:sym typeface="Poppins"/>
              </a:rPr>
            </a:br>
            <a:r>
              <a:rPr b="0" i="0" lang="en-US" sz="1900" u="none" cap="none" strike="noStrike">
                <a:solidFill>
                  <a:schemeClr val="lt1"/>
                </a:solidFill>
                <a:latin typeface="Poppins"/>
                <a:ea typeface="Poppins"/>
                <a:cs typeface="Poppins"/>
                <a:sym typeface="Poppins"/>
              </a:rPr>
              <a:t>Used for data processing, analysis, and synthetic data generation. Python's extensive libraries (Pandas) facilitate efficient data manipulation for testing and development.</a:t>
            </a:r>
            <a:endParaRPr b="0" i="0" sz="1900" u="none" cap="none" strike="noStrike">
              <a:solidFill>
                <a:schemeClr val="lt1"/>
              </a:solidFill>
              <a:latin typeface="Poppins"/>
              <a:ea typeface="Poppins"/>
              <a:cs typeface="Poppins"/>
              <a:sym typeface="Poppins"/>
            </a:endParaRPr>
          </a:p>
          <a:p>
            <a:pPr indent="0" lvl="0" marL="457200" marR="0" rtl="0" algn="l">
              <a:lnSpc>
                <a:spcPct val="90000"/>
              </a:lnSpc>
              <a:spcBef>
                <a:spcPts val="0"/>
              </a:spcBef>
              <a:spcAft>
                <a:spcPts val="0"/>
              </a:spcAft>
              <a:buClr>
                <a:srgbClr val="000000"/>
              </a:buClr>
              <a:buSzPts val="1900"/>
              <a:buFont typeface="Arial"/>
              <a:buNone/>
            </a:pPr>
            <a:br>
              <a:rPr b="0" i="0" lang="en-US" sz="1900" u="none" cap="none" strike="noStrike">
                <a:solidFill>
                  <a:schemeClr val="lt1"/>
                </a:solidFill>
                <a:latin typeface="Poppins"/>
                <a:ea typeface="Poppins"/>
                <a:cs typeface="Poppins"/>
                <a:sym typeface="Poppins"/>
              </a:rPr>
            </a:br>
            <a:endParaRPr b="0" i="0" sz="1900" u="none" cap="none" strike="noStrike">
              <a:solidFill>
                <a:schemeClr val="lt1"/>
              </a:solidFill>
              <a:latin typeface="Poppins"/>
              <a:ea typeface="Poppins"/>
              <a:cs typeface="Poppins"/>
              <a:sym typeface="Poppins"/>
            </a:endParaRPr>
          </a:p>
          <a:p>
            <a:pPr indent="0" lvl="0" marL="0" marR="0" rtl="0" algn="l">
              <a:lnSpc>
                <a:spcPct val="90000"/>
              </a:lnSpc>
              <a:spcBef>
                <a:spcPts val="0"/>
              </a:spcBef>
              <a:spcAft>
                <a:spcPts val="0"/>
              </a:spcAft>
              <a:buNone/>
            </a:pPr>
            <a:r>
              <a:rPr b="1" lang="en-US" sz="1900">
                <a:solidFill>
                  <a:schemeClr val="lt1"/>
                </a:solidFill>
                <a:latin typeface="Poppins"/>
                <a:ea typeface="Poppins"/>
                <a:cs typeface="Poppins"/>
                <a:sym typeface="Poppins"/>
              </a:rPr>
              <a:t>B.     SQL (Structured Query Languages)</a:t>
            </a:r>
            <a:endParaRPr b="1" sz="1900">
              <a:solidFill>
                <a:schemeClr val="lt1"/>
              </a:solidFill>
              <a:latin typeface="Poppins"/>
              <a:ea typeface="Poppins"/>
              <a:cs typeface="Poppins"/>
              <a:sym typeface="Poppins"/>
            </a:endParaRPr>
          </a:p>
          <a:p>
            <a:pPr indent="0" lvl="0" marL="0" marR="0" rtl="0" algn="l">
              <a:lnSpc>
                <a:spcPct val="90000"/>
              </a:lnSpc>
              <a:spcBef>
                <a:spcPts val="0"/>
              </a:spcBef>
              <a:spcAft>
                <a:spcPts val="0"/>
              </a:spcAft>
              <a:buNone/>
            </a:pPr>
            <a:br>
              <a:rPr b="1" lang="en-US" sz="1900">
                <a:solidFill>
                  <a:schemeClr val="lt1"/>
                </a:solidFill>
                <a:latin typeface="Poppins"/>
                <a:ea typeface="Poppins"/>
                <a:cs typeface="Poppins"/>
                <a:sym typeface="Poppins"/>
              </a:rPr>
            </a:br>
            <a:br>
              <a:rPr b="1" lang="en-US" sz="1900">
                <a:solidFill>
                  <a:schemeClr val="lt1"/>
                </a:solidFill>
                <a:latin typeface="Poppins"/>
                <a:ea typeface="Poppins"/>
                <a:cs typeface="Poppins"/>
                <a:sym typeface="Poppins"/>
              </a:rPr>
            </a:br>
            <a:r>
              <a:rPr b="1" lang="en-US" sz="1900">
                <a:solidFill>
                  <a:schemeClr val="lt1"/>
                </a:solidFill>
                <a:latin typeface="Poppins"/>
                <a:ea typeface="Poppins"/>
                <a:cs typeface="Poppins"/>
                <a:sym typeface="Poppins"/>
              </a:rPr>
              <a:t>C.     Pgadmin (Postgres Server)</a:t>
            </a:r>
            <a:endParaRPr b="0" i="0" sz="1900" u="none" cap="none" strike="noStrike">
              <a:solidFill>
                <a:schemeClr val="lt1"/>
              </a:solidFill>
              <a:latin typeface="Poppins"/>
              <a:ea typeface="Poppins"/>
              <a:cs typeface="Poppins"/>
              <a:sym typeface="Poppins"/>
            </a:endParaRPr>
          </a:p>
        </p:txBody>
      </p:sp>
      <p:sp>
        <p:nvSpPr>
          <p:cNvPr id="257" name="Google Shape;257;g1f2b199ae7e_0_64"/>
          <p:cNvSpPr/>
          <p:nvPr/>
        </p:nvSpPr>
        <p:spPr>
          <a:xfrm rot="-5217951">
            <a:off x="3756054" y="651931"/>
            <a:ext cx="4607859" cy="4352502"/>
          </a:xfrm>
          <a:prstGeom prst="flowChartConnector">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58" name="Google Shape;258;g1f2b199ae7e_0_64"/>
          <p:cNvSpPr/>
          <p:nvPr/>
        </p:nvSpPr>
        <p:spPr>
          <a:xfrm rot="5552024">
            <a:off x="5185784" y="1960150"/>
            <a:ext cx="1791551" cy="1872032"/>
          </a:xfrm>
          <a:prstGeom prst="flowChartConnector">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59" name="Google Shape;259;g1f2b199ae7e_0_64"/>
          <p:cNvSpPr txBox="1"/>
          <p:nvPr/>
        </p:nvSpPr>
        <p:spPr>
          <a:xfrm>
            <a:off x="1565380" y="353283"/>
            <a:ext cx="7082700" cy="585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1100"/>
              <a:buFont typeface="Arial"/>
              <a:buNone/>
            </a:pPr>
            <a:r>
              <a:rPr b="1" i="0" lang="en-US" sz="3200" u="none" cap="none" strike="noStrike">
                <a:solidFill>
                  <a:schemeClr val="lt1"/>
                </a:solidFill>
                <a:latin typeface="Calibri"/>
                <a:ea typeface="Calibri"/>
                <a:cs typeface="Calibri"/>
                <a:sym typeface="Calibri"/>
              </a:rPr>
              <a:t>TECH STACK</a:t>
            </a:r>
            <a:endParaRPr b="1" i="0" sz="3200" u="none" cap="none" strike="noStrike">
              <a:solidFill>
                <a:schemeClr val="lt1"/>
              </a:solidFill>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3" name="Shape 263"/>
        <p:cNvGrpSpPr/>
        <p:nvPr/>
      </p:nvGrpSpPr>
      <p:grpSpPr>
        <a:xfrm>
          <a:off x="0" y="0"/>
          <a:ext cx="0" cy="0"/>
          <a:chOff x="0" y="0"/>
          <a:chExt cx="0" cy="0"/>
        </a:xfrm>
      </p:grpSpPr>
      <p:cxnSp>
        <p:nvCxnSpPr>
          <p:cNvPr id="264" name="Google Shape;264;g1f2b199ae7e_0_74"/>
          <p:cNvCxnSpPr/>
          <p:nvPr/>
        </p:nvCxnSpPr>
        <p:spPr>
          <a:xfrm>
            <a:off x="6095214" y="871146"/>
            <a:ext cx="736800" cy="0"/>
          </a:xfrm>
          <a:prstGeom prst="straightConnector1">
            <a:avLst/>
          </a:prstGeom>
          <a:noFill/>
          <a:ln cap="flat" cmpd="sng" w="57150">
            <a:solidFill>
              <a:schemeClr val="accent4"/>
            </a:solidFill>
            <a:prstDash val="solid"/>
            <a:miter lim="800000"/>
            <a:headEnd len="sm" w="sm" type="none"/>
            <a:tailEnd len="sm" w="sm" type="none"/>
          </a:ln>
        </p:spPr>
      </p:cxnSp>
      <p:pic>
        <p:nvPicPr>
          <p:cNvPr descr="A large building with many people and a farm&#10;&#10;Description automatically generated with medium confidence" id="265" name="Google Shape;265;g1f2b199ae7e_0_74"/>
          <p:cNvPicPr preferRelativeResize="0"/>
          <p:nvPr/>
        </p:nvPicPr>
        <p:blipFill rotWithShape="1">
          <a:blip r:embed="rId3">
            <a:alphaModFix/>
          </a:blip>
          <a:srcRect b="0" l="0" r="0" t="0"/>
          <a:stretch/>
        </p:blipFill>
        <p:spPr>
          <a:xfrm>
            <a:off x="0" y="-1"/>
            <a:ext cx="12192002" cy="6867331"/>
          </a:xfrm>
          <a:prstGeom prst="rect">
            <a:avLst/>
          </a:prstGeom>
          <a:noFill/>
          <a:ln>
            <a:noFill/>
          </a:ln>
        </p:spPr>
      </p:pic>
      <p:sp>
        <p:nvSpPr>
          <p:cNvPr id="266" name="Google Shape;266;g1f2b199ae7e_0_74"/>
          <p:cNvSpPr/>
          <p:nvPr/>
        </p:nvSpPr>
        <p:spPr>
          <a:xfrm>
            <a:off x="-359922" y="-187001"/>
            <a:ext cx="12839700" cy="8153400"/>
          </a:xfrm>
          <a:prstGeom prst="rect">
            <a:avLst/>
          </a:prstGeom>
          <a:solidFill>
            <a:srgbClr val="000000">
              <a:alpha val="89019"/>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67" name="Google Shape;267;g1f2b199ae7e_0_74"/>
          <p:cNvSpPr txBox="1"/>
          <p:nvPr/>
        </p:nvSpPr>
        <p:spPr>
          <a:xfrm>
            <a:off x="161196" y="1125058"/>
            <a:ext cx="11360700" cy="5356500"/>
          </a:xfrm>
          <a:prstGeom prst="rect">
            <a:avLst/>
          </a:prstGeom>
          <a:noFill/>
          <a:ln>
            <a:noFill/>
          </a:ln>
        </p:spPr>
        <p:txBody>
          <a:bodyPr anchorCtr="0" anchor="t" bIns="45700" lIns="91425" spcFirstLastPara="1" rIns="91425" wrap="square" tIns="45700">
            <a:spAutoFit/>
          </a:bodyPr>
          <a:lstStyle/>
          <a:p>
            <a:pPr indent="-349250" lvl="0" marL="457200" marR="0" rtl="0" algn="l">
              <a:lnSpc>
                <a:spcPct val="90000"/>
              </a:lnSpc>
              <a:spcBef>
                <a:spcPts val="0"/>
              </a:spcBef>
              <a:spcAft>
                <a:spcPts val="0"/>
              </a:spcAft>
              <a:buClr>
                <a:schemeClr val="lt1"/>
              </a:buClr>
              <a:buSzPts val="1900"/>
              <a:buFont typeface="Calibri"/>
              <a:buAutoNum type="arabicPeriod"/>
            </a:pPr>
            <a:r>
              <a:rPr b="1" i="0" lang="en-US" sz="1900" u="none" cap="none" strike="noStrike">
                <a:solidFill>
                  <a:schemeClr val="lt1"/>
                </a:solidFill>
                <a:latin typeface="Calibri"/>
                <a:ea typeface="Calibri"/>
                <a:cs typeface="Calibri"/>
                <a:sym typeface="Calibri"/>
              </a:rPr>
              <a:t>Database Design: </a:t>
            </a:r>
            <a:endParaRPr b="1" i="0" sz="1900" u="none" cap="none" strike="noStrike">
              <a:solidFill>
                <a:schemeClr val="lt1"/>
              </a:solidFill>
              <a:latin typeface="Calibri"/>
              <a:ea typeface="Calibri"/>
              <a:cs typeface="Calibri"/>
              <a:sym typeface="Calibri"/>
            </a:endParaRPr>
          </a:p>
          <a:p>
            <a:pPr indent="0" lvl="0" marL="457200" marR="0" rtl="0" algn="l">
              <a:lnSpc>
                <a:spcPct val="90000"/>
              </a:lnSpc>
              <a:spcBef>
                <a:spcPts val="0"/>
              </a:spcBef>
              <a:spcAft>
                <a:spcPts val="0"/>
              </a:spcAft>
              <a:buNone/>
            </a:pPr>
            <a:r>
              <a:rPr b="1" i="0" lang="en-US" sz="1900" u="none" cap="none" strike="noStrike">
                <a:solidFill>
                  <a:schemeClr val="lt1"/>
                </a:solidFill>
                <a:latin typeface="Calibri"/>
                <a:ea typeface="Calibri"/>
                <a:cs typeface="Calibri"/>
                <a:sym typeface="Calibri"/>
              </a:rPr>
              <a:t>Construct a normalized relational database schema for operational use, covering entities such as customers, accounts, transactions, and loans. The design process includes identifying primary and foreign keys, implementing normalization up to the third normal form (3NF), and ensuring data integrity and efficiency.</a:t>
            </a:r>
            <a:endParaRPr b="1" sz="1900">
              <a:solidFill>
                <a:schemeClr val="lt1"/>
              </a:solidFill>
              <a:latin typeface="Calibri"/>
              <a:ea typeface="Calibri"/>
              <a:cs typeface="Calibri"/>
              <a:sym typeface="Calibri"/>
            </a:endParaRPr>
          </a:p>
          <a:p>
            <a:pPr indent="0" lvl="0" marL="457200" marR="0" rtl="0" algn="l">
              <a:lnSpc>
                <a:spcPct val="90000"/>
              </a:lnSpc>
              <a:spcBef>
                <a:spcPts val="0"/>
              </a:spcBef>
              <a:spcAft>
                <a:spcPts val="0"/>
              </a:spcAft>
              <a:buNone/>
            </a:pPr>
            <a:r>
              <a:t/>
            </a:r>
            <a:endParaRPr b="1" sz="1900">
              <a:solidFill>
                <a:schemeClr val="lt1"/>
              </a:solidFill>
              <a:latin typeface="Calibri"/>
              <a:ea typeface="Calibri"/>
              <a:cs typeface="Calibri"/>
              <a:sym typeface="Calibri"/>
            </a:endParaRPr>
          </a:p>
          <a:p>
            <a:pPr indent="-349250" lvl="0" marL="457200" marR="0" rtl="0" algn="l">
              <a:lnSpc>
                <a:spcPct val="90000"/>
              </a:lnSpc>
              <a:spcBef>
                <a:spcPts val="0"/>
              </a:spcBef>
              <a:spcAft>
                <a:spcPts val="0"/>
              </a:spcAft>
              <a:buClr>
                <a:schemeClr val="lt1"/>
              </a:buClr>
              <a:buSzPts val="1900"/>
              <a:buFont typeface="Calibri"/>
              <a:buAutoNum type="arabicPeriod"/>
            </a:pPr>
            <a:r>
              <a:rPr b="1" i="0" lang="en-US" sz="1900" u="none" cap="none" strike="noStrike">
                <a:solidFill>
                  <a:schemeClr val="lt1"/>
                </a:solidFill>
                <a:latin typeface="Calibri"/>
                <a:ea typeface="Calibri"/>
                <a:cs typeface="Calibri"/>
                <a:sym typeface="Calibri"/>
              </a:rPr>
              <a:t>Data Warehouse Modeling:</a:t>
            </a:r>
            <a:br>
              <a:rPr b="0" i="0" lang="en-US" sz="1900" u="none" cap="none" strike="noStrike">
                <a:solidFill>
                  <a:schemeClr val="lt1"/>
                </a:solidFill>
                <a:latin typeface="Calibri"/>
                <a:ea typeface="Calibri"/>
                <a:cs typeface="Calibri"/>
                <a:sym typeface="Calibri"/>
              </a:rPr>
            </a:br>
            <a:r>
              <a:rPr b="0" i="0" lang="en-US" sz="1900" u="none" cap="none" strike="noStrike">
                <a:solidFill>
                  <a:schemeClr val="lt1"/>
                </a:solidFill>
                <a:latin typeface="Calibri"/>
                <a:ea typeface="Calibri"/>
                <a:cs typeface="Calibri"/>
                <a:sym typeface="Calibri"/>
              </a:rPr>
              <a:t>Develop a data warehouse schema optimized for analysis and reporting. This involves transforming the normalized database schema into a star schema, including fact and dimension tables, to support complex queries and business intelligence needs.</a:t>
            </a:r>
            <a:endParaRPr b="0" i="0" sz="1900" u="none" cap="none" strike="noStrike">
              <a:solidFill>
                <a:schemeClr val="lt1"/>
              </a:solidFill>
              <a:latin typeface="Calibri"/>
              <a:ea typeface="Calibri"/>
              <a:cs typeface="Calibri"/>
              <a:sym typeface="Calibri"/>
            </a:endParaRPr>
          </a:p>
          <a:p>
            <a:pPr indent="0" lvl="0" marL="0" marR="0" rtl="0" algn="l">
              <a:lnSpc>
                <a:spcPct val="90000"/>
              </a:lnSpc>
              <a:spcBef>
                <a:spcPts val="0"/>
              </a:spcBef>
              <a:spcAft>
                <a:spcPts val="0"/>
              </a:spcAft>
              <a:buClr>
                <a:srgbClr val="000000"/>
              </a:buClr>
              <a:buSzPts val="1900"/>
              <a:buFont typeface="Arial"/>
              <a:buNone/>
            </a:pPr>
            <a:r>
              <a:t/>
            </a:r>
            <a:endParaRPr b="1" sz="1900">
              <a:solidFill>
                <a:schemeClr val="lt1"/>
              </a:solidFill>
              <a:latin typeface="Calibri"/>
              <a:ea typeface="Calibri"/>
              <a:cs typeface="Calibri"/>
              <a:sym typeface="Calibri"/>
            </a:endParaRPr>
          </a:p>
          <a:p>
            <a:pPr indent="-349250" lvl="0" marL="457200" marR="0" rtl="0" algn="l">
              <a:lnSpc>
                <a:spcPct val="90000"/>
              </a:lnSpc>
              <a:spcBef>
                <a:spcPts val="0"/>
              </a:spcBef>
              <a:spcAft>
                <a:spcPts val="0"/>
              </a:spcAft>
              <a:buClr>
                <a:schemeClr val="lt1"/>
              </a:buClr>
              <a:buSzPts val="1900"/>
              <a:buFont typeface="Calibri"/>
              <a:buAutoNum type="arabicPeriod"/>
            </a:pPr>
            <a:r>
              <a:rPr b="1" lang="en-US" sz="1900">
                <a:solidFill>
                  <a:schemeClr val="lt1"/>
                </a:solidFill>
                <a:latin typeface="Calibri"/>
                <a:ea typeface="Calibri"/>
                <a:cs typeface="Calibri"/>
                <a:sym typeface="Calibri"/>
              </a:rPr>
              <a:t>Python Programming:</a:t>
            </a:r>
            <a:br>
              <a:rPr b="1" lang="en-US" sz="1900">
                <a:solidFill>
                  <a:schemeClr val="lt1"/>
                </a:solidFill>
                <a:latin typeface="Calibri"/>
                <a:ea typeface="Calibri"/>
                <a:cs typeface="Calibri"/>
                <a:sym typeface="Calibri"/>
              </a:rPr>
            </a:br>
            <a:r>
              <a:rPr b="1" lang="en-US" sz="1900">
                <a:solidFill>
                  <a:schemeClr val="lt1"/>
                </a:solidFill>
                <a:latin typeface="Calibri"/>
                <a:ea typeface="Calibri"/>
                <a:cs typeface="Calibri"/>
                <a:sym typeface="Calibri"/>
              </a:rPr>
              <a:t>Develop python codes to ingest data, transform it and load it into the PostgreSQL database</a:t>
            </a:r>
            <a:br>
              <a:rPr b="1" lang="en-US" sz="1900">
                <a:solidFill>
                  <a:schemeClr val="lt1"/>
                </a:solidFill>
                <a:latin typeface="Calibri"/>
                <a:ea typeface="Calibri"/>
                <a:cs typeface="Calibri"/>
                <a:sym typeface="Calibri"/>
              </a:rPr>
            </a:br>
            <a:endParaRPr b="1" sz="1900">
              <a:solidFill>
                <a:schemeClr val="lt1"/>
              </a:solidFill>
              <a:latin typeface="Calibri"/>
              <a:ea typeface="Calibri"/>
              <a:cs typeface="Calibri"/>
              <a:sym typeface="Calibri"/>
            </a:endParaRPr>
          </a:p>
          <a:p>
            <a:pPr indent="-349250" lvl="0" marL="457200" marR="0" rtl="0" algn="l">
              <a:lnSpc>
                <a:spcPct val="90000"/>
              </a:lnSpc>
              <a:spcBef>
                <a:spcPts val="0"/>
              </a:spcBef>
              <a:spcAft>
                <a:spcPts val="0"/>
              </a:spcAft>
              <a:buClr>
                <a:schemeClr val="lt1"/>
              </a:buClr>
              <a:buSzPts val="1900"/>
              <a:buFont typeface="Calibri"/>
              <a:buAutoNum type="arabicPeriod"/>
            </a:pPr>
            <a:r>
              <a:rPr b="1" lang="en-US" sz="1900">
                <a:solidFill>
                  <a:schemeClr val="lt1"/>
                </a:solidFill>
                <a:latin typeface="Calibri"/>
                <a:ea typeface="Calibri"/>
                <a:cs typeface="Calibri"/>
                <a:sym typeface="Calibri"/>
              </a:rPr>
              <a:t>Version Control:</a:t>
            </a:r>
            <a:br>
              <a:rPr b="1" lang="en-US" sz="1900">
                <a:solidFill>
                  <a:schemeClr val="lt1"/>
                </a:solidFill>
                <a:latin typeface="Calibri"/>
                <a:ea typeface="Calibri"/>
                <a:cs typeface="Calibri"/>
                <a:sym typeface="Calibri"/>
              </a:rPr>
            </a:br>
            <a:r>
              <a:rPr b="1" lang="en-US" sz="1900">
                <a:solidFill>
                  <a:schemeClr val="lt1"/>
                </a:solidFill>
                <a:latin typeface="Calibri"/>
                <a:ea typeface="Calibri"/>
                <a:cs typeface="Calibri"/>
                <a:sym typeface="Calibri"/>
              </a:rPr>
              <a:t>Carry out good version control practice but using Git Desktop to Push and pull files from our local repository to git repository</a:t>
            </a:r>
            <a:endParaRPr b="1" sz="1900">
              <a:solidFill>
                <a:schemeClr val="lt1"/>
              </a:solidFill>
              <a:latin typeface="Calibri"/>
              <a:ea typeface="Calibri"/>
              <a:cs typeface="Calibri"/>
              <a:sym typeface="Calibri"/>
            </a:endParaRPr>
          </a:p>
          <a:p>
            <a:pPr indent="0" lvl="0" marL="0" marR="0" rtl="0" algn="l">
              <a:lnSpc>
                <a:spcPct val="90000"/>
              </a:lnSpc>
              <a:spcBef>
                <a:spcPts val="0"/>
              </a:spcBef>
              <a:spcAft>
                <a:spcPts val="0"/>
              </a:spcAft>
              <a:buClr>
                <a:srgbClr val="000000"/>
              </a:buClr>
              <a:buSzPts val="1900"/>
              <a:buFont typeface="Arial"/>
              <a:buNone/>
            </a:pPr>
            <a:r>
              <a:t/>
            </a:r>
            <a:endParaRPr b="0" i="0" sz="1900" u="none" cap="none" strike="noStrike">
              <a:solidFill>
                <a:schemeClr val="lt1"/>
              </a:solidFill>
              <a:latin typeface="Calibri"/>
              <a:ea typeface="Calibri"/>
              <a:cs typeface="Calibri"/>
              <a:sym typeface="Calibri"/>
            </a:endParaRPr>
          </a:p>
          <a:p>
            <a:pPr indent="0" lvl="0" marL="0" marR="0" rtl="0" algn="l">
              <a:lnSpc>
                <a:spcPct val="90000"/>
              </a:lnSpc>
              <a:spcBef>
                <a:spcPts val="0"/>
              </a:spcBef>
              <a:spcAft>
                <a:spcPts val="0"/>
              </a:spcAft>
              <a:buClr>
                <a:srgbClr val="000000"/>
              </a:buClr>
              <a:buSzPts val="1900"/>
              <a:buFont typeface="Arial"/>
              <a:buNone/>
            </a:pPr>
            <a:r>
              <a:rPr b="0" i="0" lang="en-US" sz="1900" u="none" cap="none" strike="noStrike">
                <a:solidFill>
                  <a:schemeClr val="lt1"/>
                </a:solidFill>
                <a:latin typeface="Calibri"/>
                <a:ea typeface="Calibri"/>
                <a:cs typeface="Calibri"/>
                <a:sym typeface="Calibri"/>
              </a:rPr>
              <a:t>This offers a brief overview of the tools and technologies involved in the Zulo Bank case study, alongside a concise description of the project's scope, from database and data warehouse design to documentation.</a:t>
            </a:r>
            <a:endParaRPr b="0" i="0" sz="1900" u="none" cap="none" strike="noStrike">
              <a:solidFill>
                <a:schemeClr val="lt1"/>
              </a:solidFill>
              <a:latin typeface="Calibri"/>
              <a:ea typeface="Calibri"/>
              <a:cs typeface="Calibri"/>
              <a:sym typeface="Calibri"/>
            </a:endParaRPr>
          </a:p>
        </p:txBody>
      </p:sp>
      <p:sp>
        <p:nvSpPr>
          <p:cNvPr id="268" name="Google Shape;268;g1f2b199ae7e_0_74"/>
          <p:cNvSpPr/>
          <p:nvPr/>
        </p:nvSpPr>
        <p:spPr>
          <a:xfrm rot="-5217951">
            <a:off x="3756054" y="651931"/>
            <a:ext cx="4607859" cy="4352502"/>
          </a:xfrm>
          <a:prstGeom prst="flowChartConnector">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69" name="Google Shape;269;g1f2b199ae7e_0_74"/>
          <p:cNvSpPr/>
          <p:nvPr/>
        </p:nvSpPr>
        <p:spPr>
          <a:xfrm rot="5552024">
            <a:off x="5185784" y="1960150"/>
            <a:ext cx="1791551" cy="1872032"/>
          </a:xfrm>
          <a:prstGeom prst="flowChartConnector">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70" name="Google Shape;270;g1f2b199ae7e_0_74"/>
          <p:cNvSpPr txBox="1"/>
          <p:nvPr/>
        </p:nvSpPr>
        <p:spPr>
          <a:xfrm>
            <a:off x="1565380" y="353283"/>
            <a:ext cx="7082700" cy="585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1100"/>
              <a:buFont typeface="Arial"/>
              <a:buNone/>
            </a:pPr>
            <a:r>
              <a:rPr b="1" i="0" lang="en-US" sz="3200" u="none" cap="none" strike="noStrike">
                <a:solidFill>
                  <a:schemeClr val="lt1"/>
                </a:solidFill>
                <a:latin typeface="Calibri"/>
                <a:ea typeface="Calibri"/>
                <a:cs typeface="Calibri"/>
                <a:sym typeface="Calibri"/>
              </a:rPr>
              <a:t>PROJECT SCOPE</a:t>
            </a:r>
            <a:endParaRPr b="1" i="0" sz="3200" u="none" cap="none" strike="noStrike">
              <a:solidFill>
                <a:schemeClr val="lt1"/>
              </a:solidFill>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74" name="Shape 274"/>
        <p:cNvGrpSpPr/>
        <p:nvPr/>
      </p:nvGrpSpPr>
      <p:grpSpPr>
        <a:xfrm>
          <a:off x="0" y="0"/>
          <a:ext cx="0" cy="0"/>
          <a:chOff x="0" y="0"/>
          <a:chExt cx="0" cy="0"/>
        </a:xfrm>
      </p:grpSpPr>
      <p:cxnSp>
        <p:nvCxnSpPr>
          <p:cNvPr id="275" name="Google Shape;275;g1f2b199ae7e_0_84"/>
          <p:cNvCxnSpPr/>
          <p:nvPr/>
        </p:nvCxnSpPr>
        <p:spPr>
          <a:xfrm>
            <a:off x="6095214" y="871146"/>
            <a:ext cx="736800" cy="0"/>
          </a:xfrm>
          <a:prstGeom prst="straightConnector1">
            <a:avLst/>
          </a:prstGeom>
          <a:noFill/>
          <a:ln cap="flat" cmpd="sng" w="57150">
            <a:solidFill>
              <a:schemeClr val="accent4"/>
            </a:solidFill>
            <a:prstDash val="solid"/>
            <a:miter lim="800000"/>
            <a:headEnd len="sm" w="sm" type="none"/>
            <a:tailEnd len="sm" w="sm" type="none"/>
          </a:ln>
        </p:spPr>
      </p:cxnSp>
      <p:pic>
        <p:nvPicPr>
          <p:cNvPr descr="A large building with many people and a farm&#10;&#10;Description automatically generated with medium confidence" id="276" name="Google Shape;276;g1f2b199ae7e_0_84"/>
          <p:cNvPicPr preferRelativeResize="0"/>
          <p:nvPr/>
        </p:nvPicPr>
        <p:blipFill rotWithShape="1">
          <a:blip r:embed="rId3">
            <a:alphaModFix/>
          </a:blip>
          <a:srcRect b="0" l="0" r="0" t="0"/>
          <a:stretch/>
        </p:blipFill>
        <p:spPr>
          <a:xfrm>
            <a:off x="0" y="-1"/>
            <a:ext cx="12192002" cy="6867331"/>
          </a:xfrm>
          <a:prstGeom prst="rect">
            <a:avLst/>
          </a:prstGeom>
          <a:noFill/>
          <a:ln>
            <a:noFill/>
          </a:ln>
        </p:spPr>
      </p:pic>
      <p:sp>
        <p:nvSpPr>
          <p:cNvPr id="277" name="Google Shape;277;g1f2b199ae7e_0_84"/>
          <p:cNvSpPr/>
          <p:nvPr/>
        </p:nvSpPr>
        <p:spPr>
          <a:xfrm>
            <a:off x="-145922" y="-520626"/>
            <a:ext cx="12839700" cy="8153400"/>
          </a:xfrm>
          <a:prstGeom prst="rect">
            <a:avLst/>
          </a:prstGeom>
          <a:solidFill>
            <a:srgbClr val="000000">
              <a:alpha val="89019"/>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78" name="Google Shape;278;g1f2b199ae7e_0_84"/>
          <p:cNvSpPr/>
          <p:nvPr/>
        </p:nvSpPr>
        <p:spPr>
          <a:xfrm rot="-5217951">
            <a:off x="3756054" y="651931"/>
            <a:ext cx="4607859" cy="4352502"/>
          </a:xfrm>
          <a:prstGeom prst="flowChartConnector">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79" name="Google Shape;279;g1f2b199ae7e_0_84"/>
          <p:cNvSpPr txBox="1"/>
          <p:nvPr/>
        </p:nvSpPr>
        <p:spPr>
          <a:xfrm>
            <a:off x="161196" y="1125058"/>
            <a:ext cx="11360700" cy="480300"/>
          </a:xfrm>
          <a:prstGeom prst="rect">
            <a:avLst/>
          </a:prstGeom>
          <a:noFill/>
          <a:ln>
            <a:noFill/>
          </a:ln>
        </p:spPr>
        <p:txBody>
          <a:bodyPr anchorCtr="0" anchor="t" bIns="45700" lIns="91425" spcFirstLastPara="1" rIns="91425" wrap="square" tIns="45700">
            <a:spAutoFit/>
          </a:bodyPr>
          <a:lstStyle/>
          <a:p>
            <a:pPr indent="-406400" lvl="0" marL="457200" marR="0" rtl="0" algn="l">
              <a:lnSpc>
                <a:spcPct val="90000"/>
              </a:lnSpc>
              <a:spcBef>
                <a:spcPts val="0"/>
              </a:spcBef>
              <a:spcAft>
                <a:spcPts val="0"/>
              </a:spcAft>
              <a:buClr>
                <a:schemeClr val="lt1"/>
              </a:buClr>
              <a:buSzPts val="2800"/>
              <a:buFont typeface="Arial"/>
              <a:buChar char="●"/>
            </a:pPr>
            <a:r>
              <a:rPr b="0" i="0" lang="en-US" sz="2800" u="none" cap="none" strike="noStrike">
                <a:solidFill>
                  <a:schemeClr val="lt1"/>
                </a:solidFill>
                <a:latin typeface="Calibri"/>
                <a:ea typeface="Calibri"/>
                <a:cs typeface="Calibri"/>
                <a:sym typeface="Calibri"/>
              </a:rPr>
              <a:t>You can access the dataset here ⇒ </a:t>
            </a:r>
            <a:r>
              <a:rPr b="0" i="0" lang="en-US" sz="2800" u="sng" cap="none" strike="noStrike">
                <a:solidFill>
                  <a:srgbClr val="FF0000"/>
                </a:solidFill>
                <a:latin typeface="Calibri"/>
                <a:ea typeface="Calibri"/>
                <a:cs typeface="Calibri"/>
                <a:sym typeface="Calibri"/>
                <a:hlinkClick r:id="rId4">
                  <a:extLst>
                    <a:ext uri="{A12FA001-AC4F-418D-AE19-62706E023703}">
                      <ahyp:hlinkClr val="tx"/>
                    </a:ext>
                  </a:extLst>
                </a:hlinkClick>
              </a:rPr>
              <a:t>Link</a:t>
            </a:r>
            <a:endParaRPr b="0" i="0" sz="2800" u="none" cap="none" strike="noStrike">
              <a:solidFill>
                <a:srgbClr val="FF0000"/>
              </a:solidFill>
              <a:latin typeface="Calibri"/>
              <a:ea typeface="Calibri"/>
              <a:cs typeface="Calibri"/>
              <a:sym typeface="Calibri"/>
            </a:endParaRPr>
          </a:p>
        </p:txBody>
      </p:sp>
      <p:sp>
        <p:nvSpPr>
          <p:cNvPr id="280" name="Google Shape;280;g1f2b199ae7e_0_84"/>
          <p:cNvSpPr/>
          <p:nvPr/>
        </p:nvSpPr>
        <p:spPr>
          <a:xfrm rot="5552024">
            <a:off x="5185784" y="1960150"/>
            <a:ext cx="1791551" cy="1872032"/>
          </a:xfrm>
          <a:prstGeom prst="flowChartConnector">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81" name="Google Shape;281;g1f2b199ae7e_0_84"/>
          <p:cNvSpPr txBox="1"/>
          <p:nvPr/>
        </p:nvSpPr>
        <p:spPr>
          <a:xfrm>
            <a:off x="1884155" y="244433"/>
            <a:ext cx="7082700" cy="585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100"/>
              <a:buFont typeface="Arial"/>
              <a:buNone/>
            </a:pPr>
            <a:r>
              <a:rPr b="1" i="0" lang="en-US" sz="3200" u="none" cap="none" strike="noStrike">
                <a:solidFill>
                  <a:schemeClr val="lt1"/>
                </a:solidFill>
                <a:latin typeface="Calibri"/>
                <a:ea typeface="Calibri"/>
                <a:cs typeface="Calibri"/>
                <a:sym typeface="Calibri"/>
              </a:rPr>
              <a:t>DATASET</a:t>
            </a:r>
            <a:endParaRPr b="1" i="0" sz="3200" u="none" cap="none" strike="noStrike">
              <a:solidFill>
                <a:schemeClr val="lt1"/>
              </a:solidFill>
              <a:latin typeface="Calibri"/>
              <a:ea typeface="Calibri"/>
              <a:cs typeface="Calibri"/>
              <a:sym typeface="Calibri"/>
            </a:endParaRPr>
          </a:p>
        </p:txBody>
      </p:sp>
      <p:pic>
        <p:nvPicPr>
          <p:cNvPr id="282" name="Google Shape;282;g1f2b199ae7e_0_84"/>
          <p:cNvPicPr preferRelativeResize="0"/>
          <p:nvPr/>
        </p:nvPicPr>
        <p:blipFill rotWithShape="1">
          <a:blip r:embed="rId5">
            <a:alphaModFix/>
          </a:blip>
          <a:srcRect b="0" l="18318" r="25472" t="4067"/>
          <a:stretch/>
        </p:blipFill>
        <p:spPr>
          <a:xfrm>
            <a:off x="7056250" y="607575"/>
            <a:ext cx="4007800" cy="62597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6" name="Shape 286"/>
        <p:cNvGrpSpPr/>
        <p:nvPr/>
      </p:nvGrpSpPr>
      <p:grpSpPr>
        <a:xfrm>
          <a:off x="0" y="0"/>
          <a:ext cx="0" cy="0"/>
          <a:chOff x="0" y="0"/>
          <a:chExt cx="0" cy="0"/>
        </a:xfrm>
      </p:grpSpPr>
      <p:pic>
        <p:nvPicPr>
          <p:cNvPr descr="A large building with many people and a farm&#10;&#10;Description automatically generated with medium confidence" id="287" name="Google Shape;287;g2c0ee9e2118_0_55"/>
          <p:cNvPicPr preferRelativeResize="0"/>
          <p:nvPr/>
        </p:nvPicPr>
        <p:blipFill rotWithShape="1">
          <a:blip r:embed="rId3">
            <a:alphaModFix/>
          </a:blip>
          <a:srcRect b="0" l="0" r="0" t="0"/>
          <a:stretch/>
        </p:blipFill>
        <p:spPr>
          <a:xfrm>
            <a:off x="0" y="-1"/>
            <a:ext cx="12192002" cy="6867331"/>
          </a:xfrm>
          <a:prstGeom prst="rect">
            <a:avLst/>
          </a:prstGeom>
          <a:noFill/>
          <a:ln>
            <a:noFill/>
          </a:ln>
        </p:spPr>
      </p:pic>
      <p:sp>
        <p:nvSpPr>
          <p:cNvPr id="288" name="Google Shape;288;g2c0ee9e2118_0_55"/>
          <p:cNvSpPr/>
          <p:nvPr/>
        </p:nvSpPr>
        <p:spPr>
          <a:xfrm>
            <a:off x="-145922" y="-520626"/>
            <a:ext cx="12839700" cy="8153400"/>
          </a:xfrm>
          <a:prstGeom prst="rect">
            <a:avLst/>
          </a:prstGeom>
          <a:solidFill>
            <a:srgbClr val="000000">
              <a:alpha val="89019"/>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800" u="none" cap="none" strike="noStrike">
              <a:solidFill>
                <a:schemeClr val="lt1"/>
              </a:solidFill>
              <a:latin typeface="Calibri"/>
              <a:ea typeface="Calibri"/>
              <a:cs typeface="Calibri"/>
              <a:sym typeface="Calibri"/>
            </a:endParaRPr>
          </a:p>
        </p:txBody>
      </p:sp>
      <p:sp>
        <p:nvSpPr>
          <p:cNvPr id="289" name="Google Shape;289;g2c0ee9e2118_0_55"/>
          <p:cNvSpPr/>
          <p:nvPr/>
        </p:nvSpPr>
        <p:spPr>
          <a:xfrm>
            <a:off x="-36025" y="1159025"/>
            <a:ext cx="12192000" cy="53670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id="290" name="Google Shape;290;g2c0ee9e2118_0_55"/>
          <p:cNvPicPr preferRelativeResize="0"/>
          <p:nvPr/>
        </p:nvPicPr>
        <p:blipFill rotWithShape="1">
          <a:blip r:embed="rId4">
            <a:alphaModFix/>
          </a:blip>
          <a:srcRect b="0" l="0" r="0" t="0"/>
          <a:stretch/>
        </p:blipFill>
        <p:spPr>
          <a:xfrm>
            <a:off x="0" y="2912772"/>
            <a:ext cx="12192000" cy="869156"/>
          </a:xfrm>
          <a:prstGeom prst="rect">
            <a:avLst/>
          </a:prstGeom>
          <a:noFill/>
          <a:ln>
            <a:noFill/>
          </a:ln>
        </p:spPr>
      </p:pic>
      <p:cxnSp>
        <p:nvCxnSpPr>
          <p:cNvPr id="291" name="Google Shape;291;g2c0ee9e2118_0_55"/>
          <p:cNvCxnSpPr/>
          <p:nvPr/>
        </p:nvCxnSpPr>
        <p:spPr>
          <a:xfrm>
            <a:off x="6095214" y="871146"/>
            <a:ext cx="736800" cy="0"/>
          </a:xfrm>
          <a:prstGeom prst="straightConnector1">
            <a:avLst/>
          </a:prstGeom>
          <a:noFill/>
          <a:ln cap="flat" cmpd="sng" w="57150">
            <a:solidFill>
              <a:schemeClr val="accent4"/>
            </a:solidFill>
            <a:prstDash val="solid"/>
            <a:miter lim="800000"/>
            <a:headEnd len="sm" w="sm" type="none"/>
            <a:tailEnd len="sm" w="sm" type="none"/>
          </a:ln>
        </p:spPr>
      </p:cxnSp>
      <p:sp>
        <p:nvSpPr>
          <p:cNvPr id="292" name="Google Shape;292;g2c0ee9e2118_0_55"/>
          <p:cNvSpPr/>
          <p:nvPr/>
        </p:nvSpPr>
        <p:spPr>
          <a:xfrm rot="-5217951">
            <a:off x="3756054" y="651931"/>
            <a:ext cx="4607859" cy="4352502"/>
          </a:xfrm>
          <a:prstGeom prst="flowChartConnector">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93" name="Google Shape;293;g2c0ee9e2118_0_55"/>
          <p:cNvSpPr/>
          <p:nvPr/>
        </p:nvSpPr>
        <p:spPr>
          <a:xfrm rot="5552024">
            <a:off x="5185784" y="1960150"/>
            <a:ext cx="1791551" cy="1872032"/>
          </a:xfrm>
          <a:prstGeom prst="flowChartConnector">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94" name="Google Shape;294;g2c0ee9e2118_0_55"/>
          <p:cNvSpPr txBox="1"/>
          <p:nvPr/>
        </p:nvSpPr>
        <p:spPr>
          <a:xfrm>
            <a:off x="1884155" y="244433"/>
            <a:ext cx="7082700" cy="585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100"/>
              <a:buFont typeface="Arial"/>
              <a:buNone/>
            </a:pPr>
            <a:r>
              <a:rPr b="1" i="0" lang="en-US" sz="3200" u="none" cap="none" strike="noStrike">
                <a:solidFill>
                  <a:schemeClr val="lt1"/>
                </a:solidFill>
                <a:latin typeface="Calibri"/>
                <a:ea typeface="Calibri"/>
                <a:cs typeface="Calibri"/>
                <a:sym typeface="Calibri"/>
              </a:rPr>
              <a:t>DATABASE MODELLING</a:t>
            </a:r>
            <a:endParaRPr b="1" i="0" sz="3200" u="none" cap="none" strike="noStrike">
              <a:solidFill>
                <a:schemeClr val="lt1"/>
              </a:solidFill>
              <a:latin typeface="Calibri"/>
              <a:ea typeface="Calibri"/>
              <a:cs typeface="Calibri"/>
              <a:sym typeface="Calibri"/>
            </a:endParaRPr>
          </a:p>
        </p:txBody>
      </p:sp>
      <p:sp>
        <p:nvSpPr>
          <p:cNvPr id="295" name="Google Shape;295;g2c0ee9e2118_0_55"/>
          <p:cNvSpPr/>
          <p:nvPr/>
        </p:nvSpPr>
        <p:spPr>
          <a:xfrm>
            <a:off x="70531" y="3241125"/>
            <a:ext cx="1984825" cy="627650"/>
          </a:xfrm>
          <a:custGeom>
            <a:rect b="b" l="l" r="r" t="t"/>
            <a:pathLst>
              <a:path extrusionOk="0" h="25106" w="79393">
                <a:moveTo>
                  <a:pt x="14" y="8708"/>
                </a:moveTo>
                <a:cubicBezTo>
                  <a:pt x="14" y="14026"/>
                  <a:pt x="-206" y="21973"/>
                  <a:pt x="4731" y="23948"/>
                </a:cubicBezTo>
                <a:cubicBezTo>
                  <a:pt x="10463" y="26241"/>
                  <a:pt x="17184" y="24433"/>
                  <a:pt x="23237" y="23222"/>
                </a:cubicBezTo>
                <a:cubicBezTo>
                  <a:pt x="33717" y="21125"/>
                  <a:pt x="45028" y="23697"/>
                  <a:pt x="55168" y="20320"/>
                </a:cubicBezTo>
                <a:cubicBezTo>
                  <a:pt x="61049" y="18362"/>
                  <a:pt x="67560" y="19524"/>
                  <a:pt x="73674" y="18505"/>
                </a:cubicBezTo>
                <a:cubicBezTo>
                  <a:pt x="75225" y="18247"/>
                  <a:pt x="77279" y="19617"/>
                  <a:pt x="78391" y="18505"/>
                </a:cubicBezTo>
                <a:cubicBezTo>
                  <a:pt x="80529" y="16367"/>
                  <a:pt x="78391" y="12458"/>
                  <a:pt x="78391" y="9434"/>
                </a:cubicBezTo>
                <a:cubicBezTo>
                  <a:pt x="78391" y="6280"/>
                  <a:pt x="80488" y="1407"/>
                  <a:pt x="77665" y="0"/>
                </a:cubicBezTo>
              </a:path>
            </a:pathLst>
          </a:cu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g2c0ee9e2118_0_55"/>
          <p:cNvSpPr/>
          <p:nvPr/>
        </p:nvSpPr>
        <p:spPr>
          <a:xfrm>
            <a:off x="2202600" y="3294825"/>
            <a:ext cx="2667000" cy="520250"/>
          </a:xfrm>
          <a:custGeom>
            <a:rect b="b" l="l" r="r" t="t"/>
            <a:pathLst>
              <a:path extrusionOk="0" h="20810" w="106680">
                <a:moveTo>
                  <a:pt x="0" y="4717"/>
                </a:moveTo>
                <a:cubicBezTo>
                  <a:pt x="1316" y="8004"/>
                  <a:pt x="-1053" y="12736"/>
                  <a:pt x="1451" y="15240"/>
                </a:cubicBezTo>
                <a:cubicBezTo>
                  <a:pt x="4236" y="18025"/>
                  <a:pt x="9188" y="16713"/>
                  <a:pt x="13063" y="17417"/>
                </a:cubicBezTo>
                <a:cubicBezTo>
                  <a:pt x="25230" y="19627"/>
                  <a:pt x="37708" y="19957"/>
                  <a:pt x="50074" y="19957"/>
                </a:cubicBezTo>
                <a:cubicBezTo>
                  <a:pt x="61928" y="19957"/>
                  <a:pt x="73780" y="20320"/>
                  <a:pt x="85634" y="20320"/>
                </a:cubicBezTo>
                <a:cubicBezTo>
                  <a:pt x="91485" y="20320"/>
                  <a:pt x="98914" y="22279"/>
                  <a:pt x="103051" y="18142"/>
                </a:cubicBezTo>
                <a:cubicBezTo>
                  <a:pt x="107412" y="13781"/>
                  <a:pt x="104728" y="5850"/>
                  <a:pt x="106680" y="0"/>
                </a:cubicBezTo>
              </a:path>
            </a:pathLst>
          </a:cu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g2c0ee9e2118_0_55"/>
          <p:cNvSpPr/>
          <p:nvPr/>
        </p:nvSpPr>
        <p:spPr>
          <a:xfrm>
            <a:off x="4954950" y="3429000"/>
            <a:ext cx="2666888" cy="513375"/>
          </a:xfrm>
          <a:custGeom>
            <a:rect b="b" l="l" r="r" t="t"/>
            <a:pathLst>
              <a:path extrusionOk="0" h="20535" w="98391">
                <a:moveTo>
                  <a:pt x="1871" y="0"/>
                </a:moveTo>
                <a:cubicBezTo>
                  <a:pt x="1149" y="5772"/>
                  <a:pt x="-2357" y="15055"/>
                  <a:pt x="2959" y="17417"/>
                </a:cubicBezTo>
                <a:cubicBezTo>
                  <a:pt x="5731" y="18649"/>
                  <a:pt x="9011" y="17855"/>
                  <a:pt x="12031" y="18143"/>
                </a:cubicBezTo>
                <a:cubicBezTo>
                  <a:pt x="18693" y="18778"/>
                  <a:pt x="25348" y="21151"/>
                  <a:pt x="31988" y="20320"/>
                </a:cubicBezTo>
                <a:cubicBezTo>
                  <a:pt x="38289" y="19532"/>
                  <a:pt x="43868" y="15558"/>
                  <a:pt x="50131" y="14514"/>
                </a:cubicBezTo>
                <a:cubicBezTo>
                  <a:pt x="63060" y="12358"/>
                  <a:pt x="77594" y="23640"/>
                  <a:pt x="89319" y="17780"/>
                </a:cubicBezTo>
                <a:cubicBezTo>
                  <a:pt x="95079" y="14901"/>
                  <a:pt x="98391" y="7165"/>
                  <a:pt x="98391" y="726"/>
                </a:cubicBezTo>
              </a:path>
            </a:pathLst>
          </a:cu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g2c0ee9e2118_0_55"/>
          <p:cNvSpPr/>
          <p:nvPr/>
        </p:nvSpPr>
        <p:spPr>
          <a:xfrm>
            <a:off x="7707200" y="3401750"/>
            <a:ext cx="4272556" cy="615579"/>
          </a:xfrm>
          <a:custGeom>
            <a:rect b="b" l="l" r="r" t="t"/>
            <a:pathLst>
              <a:path extrusionOk="0" h="19784" w="152143">
                <a:moveTo>
                  <a:pt x="0" y="2178"/>
                </a:moveTo>
                <a:cubicBezTo>
                  <a:pt x="1060" y="11712"/>
                  <a:pt x="18906" y="5846"/>
                  <a:pt x="27940" y="9072"/>
                </a:cubicBezTo>
                <a:cubicBezTo>
                  <a:pt x="49107" y="16631"/>
                  <a:pt x="72230" y="18506"/>
                  <a:pt x="94706" y="18506"/>
                </a:cubicBezTo>
                <a:cubicBezTo>
                  <a:pt x="100154" y="18506"/>
                  <a:pt x="105816" y="20797"/>
                  <a:pt x="111034" y="19232"/>
                </a:cubicBezTo>
                <a:cubicBezTo>
                  <a:pt x="119024" y="16835"/>
                  <a:pt x="126776" y="13466"/>
                  <a:pt x="134983" y="11975"/>
                </a:cubicBezTo>
                <a:cubicBezTo>
                  <a:pt x="140211" y="11025"/>
                  <a:pt x="146551" y="12167"/>
                  <a:pt x="150586" y="8709"/>
                </a:cubicBezTo>
                <a:cubicBezTo>
                  <a:pt x="152798" y="6813"/>
                  <a:pt x="152232" y="2764"/>
                  <a:pt x="151311" y="0"/>
                </a:cubicBezTo>
              </a:path>
            </a:pathLst>
          </a:cu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g2c0ee9e2118_0_55"/>
          <p:cNvSpPr/>
          <p:nvPr/>
        </p:nvSpPr>
        <p:spPr>
          <a:xfrm>
            <a:off x="165816" y="3095800"/>
            <a:ext cx="635250" cy="503100"/>
          </a:xfrm>
          <a:custGeom>
            <a:rect b="b" l="l" r="r" t="t"/>
            <a:pathLst>
              <a:path extrusionOk="0" h="20124" w="25410">
                <a:moveTo>
                  <a:pt x="7315" y="1814"/>
                </a:moveTo>
                <a:cubicBezTo>
                  <a:pt x="4933" y="1814"/>
                  <a:pt x="1438" y="2426"/>
                  <a:pt x="784" y="4717"/>
                </a:cubicBezTo>
                <a:cubicBezTo>
                  <a:pt x="-357" y="8714"/>
                  <a:pt x="-492" y="14273"/>
                  <a:pt x="2598" y="17054"/>
                </a:cubicBezTo>
                <a:cubicBezTo>
                  <a:pt x="7751" y="21691"/>
                  <a:pt x="19713" y="20821"/>
                  <a:pt x="23281" y="14877"/>
                </a:cubicBezTo>
                <a:cubicBezTo>
                  <a:pt x="24796" y="12354"/>
                  <a:pt x="26246" y="8693"/>
                  <a:pt x="24732" y="6169"/>
                </a:cubicBezTo>
                <a:cubicBezTo>
                  <a:pt x="21623" y="985"/>
                  <a:pt x="13085" y="2703"/>
                  <a:pt x="7678" y="0"/>
                </a:cubicBezTo>
              </a:path>
            </a:pathLst>
          </a:cu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00" name="Google Shape;300;g2c0ee9e2118_0_55"/>
          <p:cNvCxnSpPr/>
          <p:nvPr/>
        </p:nvCxnSpPr>
        <p:spPr>
          <a:xfrm flipH="1" rot="10800000">
            <a:off x="788150" y="2010375"/>
            <a:ext cx="1468800" cy="1193400"/>
          </a:xfrm>
          <a:prstGeom prst="straightConnector1">
            <a:avLst/>
          </a:prstGeom>
          <a:noFill/>
          <a:ln cap="flat" cmpd="sng" w="28575">
            <a:solidFill>
              <a:schemeClr val="accent2"/>
            </a:solidFill>
            <a:prstDash val="solid"/>
            <a:round/>
            <a:headEnd len="sm" w="sm" type="none"/>
            <a:tailEnd len="med" w="med" type="triangle"/>
          </a:ln>
        </p:spPr>
      </p:cxnSp>
      <p:sp>
        <p:nvSpPr>
          <p:cNvPr id="301" name="Google Shape;301;g2c0ee9e2118_0_55"/>
          <p:cNvSpPr txBox="1"/>
          <p:nvPr/>
        </p:nvSpPr>
        <p:spPr>
          <a:xfrm>
            <a:off x="2257050" y="1733413"/>
            <a:ext cx="8526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800"/>
              <a:buFont typeface="Arial"/>
              <a:buNone/>
            </a:pPr>
            <a:r>
              <a:rPr b="0" i="0" lang="en-US" sz="2800" u="none" cap="none" strike="noStrike">
                <a:solidFill>
                  <a:schemeClr val="accent2"/>
                </a:solidFill>
                <a:latin typeface="Calibri"/>
                <a:ea typeface="Calibri"/>
                <a:cs typeface="Calibri"/>
                <a:sym typeface="Calibri"/>
              </a:rPr>
              <a:t>1NF</a:t>
            </a:r>
            <a:endParaRPr b="0" i="0" sz="2800" u="none" cap="none" strike="noStrike">
              <a:solidFill>
                <a:schemeClr val="accent2"/>
              </a:solidFill>
              <a:latin typeface="Calibri"/>
              <a:ea typeface="Calibri"/>
              <a:cs typeface="Calibri"/>
              <a:sym typeface="Calibri"/>
            </a:endParaRPr>
          </a:p>
        </p:txBody>
      </p:sp>
      <p:cxnSp>
        <p:nvCxnSpPr>
          <p:cNvPr id="302" name="Google Shape;302;g2c0ee9e2118_0_55"/>
          <p:cNvCxnSpPr/>
          <p:nvPr/>
        </p:nvCxnSpPr>
        <p:spPr>
          <a:xfrm>
            <a:off x="705675" y="3906125"/>
            <a:ext cx="3673800" cy="1424100"/>
          </a:xfrm>
          <a:prstGeom prst="straightConnector1">
            <a:avLst/>
          </a:prstGeom>
          <a:noFill/>
          <a:ln cap="flat" cmpd="sng" w="28575">
            <a:solidFill>
              <a:schemeClr val="accent2"/>
            </a:solidFill>
            <a:prstDash val="solid"/>
            <a:round/>
            <a:headEnd len="sm" w="sm" type="none"/>
            <a:tailEnd len="med" w="med" type="triangle"/>
          </a:ln>
        </p:spPr>
      </p:cxnSp>
      <p:cxnSp>
        <p:nvCxnSpPr>
          <p:cNvPr id="303" name="Google Shape;303;g2c0ee9e2118_0_55"/>
          <p:cNvCxnSpPr/>
          <p:nvPr/>
        </p:nvCxnSpPr>
        <p:spPr>
          <a:xfrm>
            <a:off x="4243550" y="3824500"/>
            <a:ext cx="226800" cy="1233600"/>
          </a:xfrm>
          <a:prstGeom prst="straightConnector1">
            <a:avLst/>
          </a:prstGeom>
          <a:noFill/>
          <a:ln cap="flat" cmpd="sng" w="28575">
            <a:solidFill>
              <a:schemeClr val="accent2"/>
            </a:solidFill>
            <a:prstDash val="solid"/>
            <a:round/>
            <a:headEnd len="sm" w="sm" type="none"/>
            <a:tailEnd len="med" w="med" type="triangle"/>
          </a:ln>
        </p:spPr>
      </p:cxnSp>
      <p:cxnSp>
        <p:nvCxnSpPr>
          <p:cNvPr id="304" name="Google Shape;304;g2c0ee9e2118_0_55"/>
          <p:cNvCxnSpPr/>
          <p:nvPr/>
        </p:nvCxnSpPr>
        <p:spPr>
          <a:xfrm flipH="1">
            <a:off x="4869600" y="3906125"/>
            <a:ext cx="1351500" cy="1215600"/>
          </a:xfrm>
          <a:prstGeom prst="straightConnector1">
            <a:avLst/>
          </a:prstGeom>
          <a:noFill/>
          <a:ln cap="flat" cmpd="sng" w="28575">
            <a:solidFill>
              <a:schemeClr val="accent2"/>
            </a:solidFill>
            <a:prstDash val="solid"/>
            <a:round/>
            <a:headEnd len="sm" w="sm" type="none"/>
            <a:tailEnd len="med" w="med" type="triangle"/>
          </a:ln>
        </p:spPr>
      </p:cxnSp>
      <p:cxnSp>
        <p:nvCxnSpPr>
          <p:cNvPr id="305" name="Google Shape;305;g2c0ee9e2118_0_55"/>
          <p:cNvCxnSpPr/>
          <p:nvPr/>
        </p:nvCxnSpPr>
        <p:spPr>
          <a:xfrm flipH="1">
            <a:off x="5150575" y="3876125"/>
            <a:ext cx="4445400" cy="1481700"/>
          </a:xfrm>
          <a:prstGeom prst="straightConnector1">
            <a:avLst/>
          </a:prstGeom>
          <a:noFill/>
          <a:ln cap="flat" cmpd="sng" w="28575">
            <a:solidFill>
              <a:schemeClr val="accent2"/>
            </a:solidFill>
            <a:prstDash val="solid"/>
            <a:round/>
            <a:headEnd len="sm" w="sm" type="none"/>
            <a:tailEnd len="med" w="med" type="triangle"/>
          </a:ln>
        </p:spPr>
      </p:cxnSp>
      <p:sp>
        <p:nvSpPr>
          <p:cNvPr id="306" name="Google Shape;306;g2c0ee9e2118_0_55"/>
          <p:cNvSpPr txBox="1"/>
          <p:nvPr/>
        </p:nvSpPr>
        <p:spPr>
          <a:xfrm>
            <a:off x="4298125" y="5100663"/>
            <a:ext cx="8526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800"/>
              <a:buFont typeface="Arial"/>
              <a:buNone/>
            </a:pPr>
            <a:r>
              <a:rPr b="0" i="0" lang="en-US" sz="2800" u="none" cap="none" strike="noStrike">
                <a:solidFill>
                  <a:schemeClr val="accent2"/>
                </a:solidFill>
                <a:latin typeface="Calibri"/>
                <a:ea typeface="Calibri"/>
                <a:cs typeface="Calibri"/>
                <a:sym typeface="Calibri"/>
              </a:rPr>
              <a:t>2NF</a:t>
            </a:r>
            <a:endParaRPr b="0" i="0" sz="2800" u="none" cap="none" strike="noStrike">
              <a:solidFill>
                <a:schemeClr val="accent2"/>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0" name="Shape 310"/>
        <p:cNvGrpSpPr/>
        <p:nvPr/>
      </p:nvGrpSpPr>
      <p:grpSpPr>
        <a:xfrm>
          <a:off x="0" y="0"/>
          <a:ext cx="0" cy="0"/>
          <a:chOff x="0" y="0"/>
          <a:chExt cx="0" cy="0"/>
        </a:xfrm>
      </p:grpSpPr>
      <p:pic>
        <p:nvPicPr>
          <p:cNvPr descr="A large building with many people and a farm&#10;&#10;Description automatically generated with medium confidence" id="311" name="Google Shape;311;g2c0ee9e2118_0_81"/>
          <p:cNvPicPr preferRelativeResize="0"/>
          <p:nvPr/>
        </p:nvPicPr>
        <p:blipFill rotWithShape="1">
          <a:blip r:embed="rId3">
            <a:alphaModFix/>
          </a:blip>
          <a:srcRect b="0" l="0" r="0" t="0"/>
          <a:stretch/>
        </p:blipFill>
        <p:spPr>
          <a:xfrm>
            <a:off x="0" y="-1"/>
            <a:ext cx="12192002" cy="6867331"/>
          </a:xfrm>
          <a:prstGeom prst="rect">
            <a:avLst/>
          </a:prstGeom>
          <a:noFill/>
          <a:ln>
            <a:noFill/>
          </a:ln>
        </p:spPr>
      </p:pic>
      <p:sp>
        <p:nvSpPr>
          <p:cNvPr id="312" name="Google Shape;312;g2c0ee9e2118_0_81"/>
          <p:cNvSpPr/>
          <p:nvPr/>
        </p:nvSpPr>
        <p:spPr>
          <a:xfrm>
            <a:off x="-145922" y="-520626"/>
            <a:ext cx="12839700" cy="8153400"/>
          </a:xfrm>
          <a:prstGeom prst="rect">
            <a:avLst/>
          </a:prstGeom>
          <a:solidFill>
            <a:srgbClr val="000000">
              <a:alpha val="89019"/>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800" u="none" cap="none" strike="noStrike">
              <a:solidFill>
                <a:schemeClr val="lt1"/>
              </a:solidFill>
              <a:latin typeface="Calibri"/>
              <a:ea typeface="Calibri"/>
              <a:cs typeface="Calibri"/>
              <a:sym typeface="Calibri"/>
            </a:endParaRPr>
          </a:p>
        </p:txBody>
      </p:sp>
      <p:sp>
        <p:nvSpPr>
          <p:cNvPr id="313" name="Google Shape;313;g2c0ee9e2118_0_81"/>
          <p:cNvSpPr/>
          <p:nvPr/>
        </p:nvSpPr>
        <p:spPr>
          <a:xfrm>
            <a:off x="53650" y="1076518"/>
            <a:ext cx="12192000" cy="53670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cxnSp>
        <p:nvCxnSpPr>
          <p:cNvPr id="314" name="Google Shape;314;g2c0ee9e2118_0_81"/>
          <p:cNvCxnSpPr/>
          <p:nvPr/>
        </p:nvCxnSpPr>
        <p:spPr>
          <a:xfrm>
            <a:off x="6095214" y="871146"/>
            <a:ext cx="736800" cy="0"/>
          </a:xfrm>
          <a:prstGeom prst="straightConnector1">
            <a:avLst/>
          </a:prstGeom>
          <a:noFill/>
          <a:ln cap="flat" cmpd="sng" w="57150">
            <a:solidFill>
              <a:schemeClr val="accent4"/>
            </a:solidFill>
            <a:prstDash val="solid"/>
            <a:miter lim="800000"/>
            <a:headEnd len="sm" w="sm" type="none"/>
            <a:tailEnd len="sm" w="sm" type="none"/>
          </a:ln>
        </p:spPr>
      </p:cxnSp>
      <p:sp>
        <p:nvSpPr>
          <p:cNvPr id="315" name="Google Shape;315;g2c0ee9e2118_0_81"/>
          <p:cNvSpPr/>
          <p:nvPr/>
        </p:nvSpPr>
        <p:spPr>
          <a:xfrm rot="-5217951">
            <a:off x="3777629" y="651931"/>
            <a:ext cx="4607859" cy="4352502"/>
          </a:xfrm>
          <a:prstGeom prst="flowChartConnector">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16" name="Google Shape;316;g2c0ee9e2118_0_81"/>
          <p:cNvSpPr/>
          <p:nvPr/>
        </p:nvSpPr>
        <p:spPr>
          <a:xfrm rot="5552024">
            <a:off x="5185784" y="1960150"/>
            <a:ext cx="1791551" cy="1872032"/>
          </a:xfrm>
          <a:prstGeom prst="flowChartConnector">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17" name="Google Shape;317;g2c0ee9e2118_0_81"/>
          <p:cNvSpPr txBox="1"/>
          <p:nvPr/>
        </p:nvSpPr>
        <p:spPr>
          <a:xfrm>
            <a:off x="1884155" y="244433"/>
            <a:ext cx="7082700" cy="585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100"/>
              <a:buFont typeface="Arial"/>
              <a:buNone/>
            </a:pPr>
            <a:r>
              <a:rPr b="1" i="0" lang="en-US" sz="3200" u="none" cap="none" strike="noStrike">
                <a:solidFill>
                  <a:schemeClr val="lt1"/>
                </a:solidFill>
                <a:latin typeface="Calibri"/>
                <a:ea typeface="Calibri"/>
                <a:cs typeface="Calibri"/>
                <a:sym typeface="Calibri"/>
              </a:rPr>
              <a:t>DATABASE MODELLING</a:t>
            </a:r>
            <a:endParaRPr b="1" i="0" sz="3200" u="none" cap="none" strike="noStrike">
              <a:solidFill>
                <a:schemeClr val="lt1"/>
              </a:solidFill>
              <a:latin typeface="Calibri"/>
              <a:ea typeface="Calibri"/>
              <a:cs typeface="Calibri"/>
              <a:sym typeface="Calibri"/>
            </a:endParaRPr>
          </a:p>
        </p:txBody>
      </p:sp>
      <p:pic>
        <p:nvPicPr>
          <p:cNvPr id="318" name="Google Shape;318;g2c0ee9e2118_0_81"/>
          <p:cNvPicPr preferRelativeResize="0"/>
          <p:nvPr/>
        </p:nvPicPr>
        <p:blipFill rotWithShape="1">
          <a:blip r:embed="rId4">
            <a:alphaModFix/>
          </a:blip>
          <a:srcRect b="0" l="0" r="0" t="0"/>
          <a:stretch/>
        </p:blipFill>
        <p:spPr>
          <a:xfrm>
            <a:off x="1162824" y="1962000"/>
            <a:ext cx="11029176" cy="1732350"/>
          </a:xfrm>
          <a:prstGeom prst="rect">
            <a:avLst/>
          </a:prstGeom>
          <a:noFill/>
          <a:ln>
            <a:noFill/>
          </a:ln>
        </p:spPr>
      </p:pic>
      <p:cxnSp>
        <p:nvCxnSpPr>
          <p:cNvPr id="319" name="Google Shape;319;g2c0ee9e2118_0_81"/>
          <p:cNvCxnSpPr/>
          <p:nvPr/>
        </p:nvCxnSpPr>
        <p:spPr>
          <a:xfrm flipH="1" rot="10800000">
            <a:off x="5051950" y="2819025"/>
            <a:ext cx="2059200" cy="18300"/>
          </a:xfrm>
          <a:prstGeom prst="straightConnector1">
            <a:avLst/>
          </a:prstGeom>
          <a:noFill/>
          <a:ln cap="flat" cmpd="sng" w="38100">
            <a:solidFill>
              <a:schemeClr val="accent2"/>
            </a:solidFill>
            <a:prstDash val="solid"/>
            <a:round/>
            <a:headEnd len="sm" w="sm" type="none"/>
            <a:tailEnd len="med" w="med" type="triangle"/>
          </a:ln>
        </p:spPr>
      </p:cxnSp>
      <p:sp>
        <p:nvSpPr>
          <p:cNvPr id="320" name="Google Shape;320;g2c0ee9e2118_0_81"/>
          <p:cNvSpPr txBox="1"/>
          <p:nvPr/>
        </p:nvSpPr>
        <p:spPr>
          <a:xfrm>
            <a:off x="1073900" y="5136050"/>
            <a:ext cx="10152600" cy="480300"/>
          </a:xfrm>
          <a:prstGeom prst="rect">
            <a:avLst/>
          </a:prstGeom>
          <a:noFill/>
          <a:ln>
            <a:noFill/>
          </a:ln>
        </p:spPr>
        <p:txBody>
          <a:bodyPr anchorCtr="0" anchor="t" bIns="45700" lIns="91425" spcFirstLastPara="1" rIns="91425" wrap="square" tIns="45700">
            <a:spAutoFit/>
          </a:bodyPr>
          <a:lstStyle/>
          <a:p>
            <a:pPr indent="0" lvl="0" marL="0" marR="0" rtl="0" algn="ctr">
              <a:lnSpc>
                <a:spcPct val="90000"/>
              </a:lnSpc>
              <a:spcBef>
                <a:spcPts val="0"/>
              </a:spcBef>
              <a:spcAft>
                <a:spcPts val="0"/>
              </a:spcAft>
              <a:buClr>
                <a:srgbClr val="000000"/>
              </a:buClr>
              <a:buSzPts val="1400"/>
              <a:buFont typeface="Arial"/>
              <a:buNone/>
            </a:pPr>
            <a:r>
              <a:rPr b="0" i="0" lang="en-US" sz="1400" u="none" cap="none" strike="noStrike">
                <a:solidFill>
                  <a:schemeClr val="dk1"/>
                </a:solidFill>
                <a:latin typeface="Poppins"/>
                <a:ea typeface="Poppins"/>
                <a:cs typeface="Poppins"/>
                <a:sym typeface="Poppins"/>
              </a:rPr>
              <a:t>Denormalized Table 		to 		1st Normal Form</a:t>
            </a:r>
            <a:endParaRPr b="0" i="0" sz="1400" u="none" cap="none" strike="noStrike">
              <a:solidFill>
                <a:schemeClr val="dk1"/>
              </a:solidFill>
              <a:latin typeface="Poppins"/>
              <a:ea typeface="Poppins"/>
              <a:cs typeface="Poppins"/>
              <a:sym typeface="Poppins"/>
            </a:endParaRPr>
          </a:p>
          <a:p>
            <a:pPr indent="0" lvl="0" marL="0" marR="0" rtl="0" algn="l">
              <a:lnSpc>
                <a:spcPct val="90000"/>
              </a:lnSpc>
              <a:spcBef>
                <a:spcPts val="0"/>
              </a:spcBef>
              <a:spcAft>
                <a:spcPts val="0"/>
              </a:spcAft>
              <a:buClr>
                <a:srgbClr val="000000"/>
              </a:buClr>
              <a:buSzPts val="1400"/>
              <a:buFont typeface="Arial"/>
              <a:buNone/>
            </a:pPr>
            <a:r>
              <a:t/>
            </a:r>
            <a:endParaRPr b="0" i="0" sz="1400" u="none" cap="none" strike="noStrike">
              <a:solidFill>
                <a:schemeClr val="dk1"/>
              </a:solidFill>
              <a:latin typeface="Poppins"/>
              <a:ea typeface="Poppins"/>
              <a:cs typeface="Poppins"/>
              <a:sym typeface="Poppins"/>
            </a:endParaRPr>
          </a:p>
        </p:txBody>
      </p:sp>
      <p:sp>
        <p:nvSpPr>
          <p:cNvPr id="321" name="Google Shape;321;g2c0ee9e2118_0_81"/>
          <p:cNvSpPr/>
          <p:nvPr/>
        </p:nvSpPr>
        <p:spPr>
          <a:xfrm>
            <a:off x="1317189" y="2766503"/>
            <a:ext cx="1162300" cy="924100"/>
          </a:xfrm>
          <a:custGeom>
            <a:rect b="b" l="l" r="r" t="t"/>
            <a:pathLst>
              <a:path extrusionOk="0" h="36964" w="46492">
                <a:moveTo>
                  <a:pt x="7077" y="2027"/>
                </a:moveTo>
                <a:cubicBezTo>
                  <a:pt x="2561" y="9928"/>
                  <a:pt x="-3090" y="21640"/>
                  <a:pt x="2370" y="28921"/>
                </a:cubicBezTo>
                <a:cubicBezTo>
                  <a:pt x="9178" y="38001"/>
                  <a:pt x="25451" y="38515"/>
                  <a:pt x="35988" y="34300"/>
                </a:cubicBezTo>
                <a:cubicBezTo>
                  <a:pt x="39157" y="33032"/>
                  <a:pt x="44321" y="33504"/>
                  <a:pt x="45401" y="30266"/>
                </a:cubicBezTo>
                <a:cubicBezTo>
                  <a:pt x="48500" y="20980"/>
                  <a:pt x="44255" y="8949"/>
                  <a:pt x="37333" y="2027"/>
                </a:cubicBezTo>
                <a:cubicBezTo>
                  <a:pt x="33368" y="-1938"/>
                  <a:pt x="26131" y="1354"/>
                  <a:pt x="20524" y="1354"/>
                </a:cubicBezTo>
                <a:cubicBezTo>
                  <a:pt x="16213" y="1354"/>
                  <a:pt x="9111" y="-718"/>
                  <a:pt x="7749" y="3372"/>
                </a:cubicBezTo>
              </a:path>
            </a:pathLst>
          </a:cu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g2c0ee9e2118_0_81"/>
          <p:cNvSpPr/>
          <p:nvPr/>
        </p:nvSpPr>
        <p:spPr>
          <a:xfrm>
            <a:off x="7797425" y="3098200"/>
            <a:ext cx="857250" cy="404850"/>
          </a:xfrm>
          <a:custGeom>
            <a:rect b="b" l="l" r="r" t="t"/>
            <a:pathLst>
              <a:path extrusionOk="0" h="16194" w="34290">
                <a:moveTo>
                  <a:pt x="0" y="2017"/>
                </a:moveTo>
                <a:cubicBezTo>
                  <a:pt x="2864" y="6791"/>
                  <a:pt x="6125" y="11704"/>
                  <a:pt x="10757" y="14792"/>
                </a:cubicBezTo>
                <a:cubicBezTo>
                  <a:pt x="18466" y="19932"/>
                  <a:pt x="34290" y="9265"/>
                  <a:pt x="34290" y="0"/>
                </a:cubicBezTo>
              </a:path>
            </a:pathLst>
          </a:cu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g2c0ee9e2118_0_81"/>
          <p:cNvSpPr/>
          <p:nvPr/>
        </p:nvSpPr>
        <p:spPr>
          <a:xfrm>
            <a:off x="8890025" y="3102925"/>
            <a:ext cx="1008525" cy="395400"/>
          </a:xfrm>
          <a:custGeom>
            <a:rect b="b" l="l" r="r" t="t"/>
            <a:pathLst>
              <a:path extrusionOk="0" h="15816" w="40341">
                <a:moveTo>
                  <a:pt x="0" y="0"/>
                </a:moveTo>
                <a:cubicBezTo>
                  <a:pt x="4926" y="3285"/>
                  <a:pt x="2899" y="14491"/>
                  <a:pt x="8740" y="15464"/>
                </a:cubicBezTo>
                <a:cubicBezTo>
                  <a:pt x="15941" y="16664"/>
                  <a:pt x="24421" y="13902"/>
                  <a:pt x="29583" y="8740"/>
                </a:cubicBezTo>
                <a:cubicBezTo>
                  <a:pt x="32753" y="5570"/>
                  <a:pt x="40341" y="5154"/>
                  <a:pt x="40341" y="672"/>
                </a:cubicBezTo>
              </a:path>
            </a:pathLst>
          </a:cu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2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7" name="Shape 97"/>
        <p:cNvGrpSpPr/>
        <p:nvPr/>
      </p:nvGrpSpPr>
      <p:grpSpPr>
        <a:xfrm>
          <a:off x="0" y="0"/>
          <a:ext cx="0" cy="0"/>
          <a:chOff x="0" y="0"/>
          <a:chExt cx="0" cy="0"/>
        </a:xfrm>
      </p:grpSpPr>
      <p:cxnSp>
        <p:nvCxnSpPr>
          <p:cNvPr id="98" name="Google Shape;98;g2c485136c5b_0_86"/>
          <p:cNvCxnSpPr/>
          <p:nvPr/>
        </p:nvCxnSpPr>
        <p:spPr>
          <a:xfrm>
            <a:off x="6095214" y="871146"/>
            <a:ext cx="736800" cy="0"/>
          </a:xfrm>
          <a:prstGeom prst="straightConnector1">
            <a:avLst/>
          </a:prstGeom>
          <a:noFill/>
          <a:ln cap="flat" cmpd="sng" w="57150">
            <a:solidFill>
              <a:schemeClr val="accent4"/>
            </a:solidFill>
            <a:prstDash val="solid"/>
            <a:miter lim="800000"/>
            <a:headEnd len="sm" w="sm" type="none"/>
            <a:tailEnd len="sm" w="sm" type="none"/>
          </a:ln>
        </p:spPr>
      </p:cxnSp>
      <p:pic>
        <p:nvPicPr>
          <p:cNvPr descr="A large building with many people and a farm&#10;&#10;Description automatically generated with medium confidence" id="99" name="Google Shape;99;g2c485136c5b_0_86"/>
          <p:cNvPicPr preferRelativeResize="0"/>
          <p:nvPr/>
        </p:nvPicPr>
        <p:blipFill rotWithShape="1">
          <a:blip r:embed="rId3">
            <a:alphaModFix/>
          </a:blip>
          <a:srcRect b="0" l="0" r="0" t="0"/>
          <a:stretch/>
        </p:blipFill>
        <p:spPr>
          <a:xfrm>
            <a:off x="0" y="-1"/>
            <a:ext cx="12192002" cy="6867331"/>
          </a:xfrm>
          <a:prstGeom prst="rect">
            <a:avLst/>
          </a:prstGeom>
          <a:noFill/>
          <a:ln>
            <a:noFill/>
          </a:ln>
        </p:spPr>
      </p:pic>
      <p:sp>
        <p:nvSpPr>
          <p:cNvPr id="100" name="Google Shape;100;g2c485136c5b_0_86"/>
          <p:cNvSpPr/>
          <p:nvPr/>
        </p:nvSpPr>
        <p:spPr>
          <a:xfrm>
            <a:off x="-359922" y="-187001"/>
            <a:ext cx="12839700" cy="8153400"/>
          </a:xfrm>
          <a:prstGeom prst="rect">
            <a:avLst/>
          </a:prstGeom>
          <a:solidFill>
            <a:srgbClr val="000000">
              <a:alpha val="8902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01" name="Google Shape;101;g2c485136c5b_0_86"/>
          <p:cNvSpPr/>
          <p:nvPr/>
        </p:nvSpPr>
        <p:spPr>
          <a:xfrm rot="-5217951">
            <a:off x="3756054" y="651939"/>
            <a:ext cx="4607859" cy="4352502"/>
          </a:xfrm>
          <a:prstGeom prst="flowChartConnector">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02" name="Google Shape;102;g2c485136c5b_0_86"/>
          <p:cNvSpPr/>
          <p:nvPr/>
        </p:nvSpPr>
        <p:spPr>
          <a:xfrm rot="5552024">
            <a:off x="5185785" y="1960129"/>
            <a:ext cx="1791551" cy="1872032"/>
          </a:xfrm>
          <a:prstGeom prst="flowChartConnector">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03" name="Google Shape;103;g2c485136c5b_0_86"/>
          <p:cNvSpPr txBox="1"/>
          <p:nvPr/>
        </p:nvSpPr>
        <p:spPr>
          <a:xfrm>
            <a:off x="1565380" y="353283"/>
            <a:ext cx="7082700" cy="585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1100"/>
              <a:buFont typeface="Arial"/>
              <a:buNone/>
            </a:pPr>
            <a:r>
              <a:rPr b="1" lang="en-US" sz="3200">
                <a:solidFill>
                  <a:schemeClr val="lt1"/>
                </a:solidFill>
                <a:latin typeface="Calibri"/>
                <a:ea typeface="Calibri"/>
                <a:cs typeface="Calibri"/>
                <a:sym typeface="Calibri"/>
              </a:rPr>
              <a:t>GIT AND GITHUB</a:t>
            </a:r>
            <a:endParaRPr b="1" i="0" sz="3200" u="none" cap="none" strike="noStrike">
              <a:solidFill>
                <a:schemeClr val="lt1"/>
              </a:solidFill>
              <a:latin typeface="Calibri"/>
              <a:ea typeface="Calibri"/>
              <a:cs typeface="Calibri"/>
              <a:sym typeface="Calibri"/>
            </a:endParaRPr>
          </a:p>
        </p:txBody>
      </p:sp>
      <p:pic>
        <p:nvPicPr>
          <p:cNvPr id="104" name="Google Shape;104;g2c485136c5b_0_86"/>
          <p:cNvPicPr preferRelativeResize="0"/>
          <p:nvPr/>
        </p:nvPicPr>
        <p:blipFill>
          <a:blip r:embed="rId4">
            <a:alphaModFix/>
          </a:blip>
          <a:stretch>
            <a:fillRect/>
          </a:stretch>
        </p:blipFill>
        <p:spPr>
          <a:xfrm>
            <a:off x="1779875" y="1123950"/>
            <a:ext cx="8791000" cy="53745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7" name="Shape 327"/>
        <p:cNvGrpSpPr/>
        <p:nvPr/>
      </p:nvGrpSpPr>
      <p:grpSpPr>
        <a:xfrm>
          <a:off x="0" y="0"/>
          <a:ext cx="0" cy="0"/>
          <a:chOff x="0" y="0"/>
          <a:chExt cx="0" cy="0"/>
        </a:xfrm>
      </p:grpSpPr>
      <p:cxnSp>
        <p:nvCxnSpPr>
          <p:cNvPr id="328" name="Google Shape;328;g2c0ee9e2118_0_133"/>
          <p:cNvCxnSpPr/>
          <p:nvPr/>
        </p:nvCxnSpPr>
        <p:spPr>
          <a:xfrm>
            <a:off x="6095214" y="871146"/>
            <a:ext cx="736800" cy="0"/>
          </a:xfrm>
          <a:prstGeom prst="straightConnector1">
            <a:avLst/>
          </a:prstGeom>
          <a:noFill/>
          <a:ln cap="flat" cmpd="sng" w="57150">
            <a:solidFill>
              <a:schemeClr val="accent4"/>
            </a:solidFill>
            <a:prstDash val="solid"/>
            <a:miter lim="800000"/>
            <a:headEnd len="sm" w="sm" type="none"/>
            <a:tailEnd len="sm" w="sm" type="none"/>
          </a:ln>
        </p:spPr>
      </p:cxnSp>
      <p:pic>
        <p:nvPicPr>
          <p:cNvPr descr="A large building with many people and a farm&#10;&#10;Description automatically generated with medium confidence" id="329" name="Google Shape;329;g2c0ee9e2118_0_133"/>
          <p:cNvPicPr preferRelativeResize="0"/>
          <p:nvPr/>
        </p:nvPicPr>
        <p:blipFill rotWithShape="1">
          <a:blip r:embed="rId3">
            <a:alphaModFix/>
          </a:blip>
          <a:srcRect b="0" l="0" r="0" t="0"/>
          <a:stretch/>
        </p:blipFill>
        <p:spPr>
          <a:xfrm>
            <a:off x="0" y="-1"/>
            <a:ext cx="12192002" cy="6867331"/>
          </a:xfrm>
          <a:prstGeom prst="rect">
            <a:avLst/>
          </a:prstGeom>
          <a:noFill/>
          <a:ln>
            <a:noFill/>
          </a:ln>
        </p:spPr>
      </p:pic>
      <p:sp>
        <p:nvSpPr>
          <p:cNvPr id="330" name="Google Shape;330;g2c0ee9e2118_0_133"/>
          <p:cNvSpPr/>
          <p:nvPr/>
        </p:nvSpPr>
        <p:spPr>
          <a:xfrm>
            <a:off x="-145922" y="-520626"/>
            <a:ext cx="12839700" cy="8153400"/>
          </a:xfrm>
          <a:prstGeom prst="rect">
            <a:avLst/>
          </a:prstGeom>
          <a:solidFill>
            <a:srgbClr val="000000">
              <a:alpha val="89019"/>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800" u="none" cap="none" strike="noStrike">
              <a:solidFill>
                <a:schemeClr val="lt1"/>
              </a:solidFill>
              <a:latin typeface="Calibri"/>
              <a:ea typeface="Calibri"/>
              <a:cs typeface="Calibri"/>
              <a:sym typeface="Calibri"/>
            </a:endParaRPr>
          </a:p>
        </p:txBody>
      </p:sp>
      <p:sp>
        <p:nvSpPr>
          <p:cNvPr id="331" name="Google Shape;331;g2c0ee9e2118_0_133"/>
          <p:cNvSpPr/>
          <p:nvPr/>
        </p:nvSpPr>
        <p:spPr>
          <a:xfrm rot="-5217951">
            <a:off x="3756054" y="651931"/>
            <a:ext cx="4607859" cy="4352502"/>
          </a:xfrm>
          <a:prstGeom prst="flowChartConnector">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32" name="Google Shape;332;g2c0ee9e2118_0_133"/>
          <p:cNvSpPr/>
          <p:nvPr/>
        </p:nvSpPr>
        <p:spPr>
          <a:xfrm rot="5552024">
            <a:off x="5185784" y="1960150"/>
            <a:ext cx="1791551" cy="1872032"/>
          </a:xfrm>
          <a:prstGeom prst="flowChartConnector">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33" name="Google Shape;333;g2c0ee9e2118_0_133"/>
          <p:cNvSpPr txBox="1"/>
          <p:nvPr/>
        </p:nvSpPr>
        <p:spPr>
          <a:xfrm>
            <a:off x="1884155" y="244433"/>
            <a:ext cx="7082700" cy="585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100"/>
              <a:buFont typeface="Arial"/>
              <a:buNone/>
            </a:pPr>
            <a:r>
              <a:rPr b="1" i="0" lang="en-US" sz="3200" u="none" cap="none" strike="noStrike">
                <a:solidFill>
                  <a:schemeClr val="lt1"/>
                </a:solidFill>
                <a:latin typeface="Calibri"/>
                <a:ea typeface="Calibri"/>
                <a:cs typeface="Calibri"/>
                <a:sym typeface="Calibri"/>
              </a:rPr>
              <a:t>DATABASE MODELLING</a:t>
            </a:r>
            <a:endParaRPr b="1" i="0" sz="3200" u="none" cap="none" strike="noStrike">
              <a:solidFill>
                <a:schemeClr val="lt1"/>
              </a:solidFill>
              <a:latin typeface="Calibri"/>
              <a:ea typeface="Calibri"/>
              <a:cs typeface="Calibri"/>
              <a:sym typeface="Calibri"/>
            </a:endParaRPr>
          </a:p>
        </p:txBody>
      </p:sp>
      <p:sp>
        <p:nvSpPr>
          <p:cNvPr id="334" name="Google Shape;334;g2c0ee9e2118_0_133"/>
          <p:cNvSpPr/>
          <p:nvPr/>
        </p:nvSpPr>
        <p:spPr>
          <a:xfrm>
            <a:off x="-36025" y="1140025"/>
            <a:ext cx="12192000" cy="56991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335" name="Google Shape;335;g2c0ee9e2118_0_133"/>
          <p:cNvSpPr txBox="1"/>
          <p:nvPr/>
        </p:nvSpPr>
        <p:spPr>
          <a:xfrm>
            <a:off x="581500" y="6032300"/>
            <a:ext cx="10746000" cy="480300"/>
          </a:xfrm>
          <a:prstGeom prst="rect">
            <a:avLst/>
          </a:prstGeom>
          <a:noFill/>
          <a:ln>
            <a:noFill/>
          </a:ln>
        </p:spPr>
        <p:txBody>
          <a:bodyPr anchorCtr="0" anchor="t" bIns="45700" lIns="91425" spcFirstLastPara="1" rIns="91425" wrap="square" tIns="45700">
            <a:spAutoFit/>
          </a:bodyPr>
          <a:lstStyle/>
          <a:p>
            <a:pPr indent="0" lvl="0" marL="0" marR="0" rtl="0" algn="ctr">
              <a:lnSpc>
                <a:spcPct val="90000"/>
              </a:lnSpc>
              <a:spcBef>
                <a:spcPts val="0"/>
              </a:spcBef>
              <a:spcAft>
                <a:spcPts val="0"/>
              </a:spcAft>
              <a:buClr>
                <a:srgbClr val="000000"/>
              </a:buClr>
              <a:buSzPts val="1400"/>
              <a:buFont typeface="Arial"/>
              <a:buNone/>
            </a:pPr>
            <a:r>
              <a:rPr b="0" i="0" lang="en-US" sz="1400" u="none" cap="none" strike="noStrike">
                <a:solidFill>
                  <a:schemeClr val="dk1"/>
                </a:solidFill>
                <a:latin typeface="Poppins"/>
                <a:ea typeface="Poppins"/>
                <a:cs typeface="Poppins"/>
                <a:sym typeface="Poppins"/>
              </a:rPr>
              <a:t>1st Normal Form 		to 		2nd Normal Form</a:t>
            </a:r>
            <a:endParaRPr b="0" i="0" sz="1400" u="none" cap="none" strike="noStrike">
              <a:solidFill>
                <a:schemeClr val="dk1"/>
              </a:solidFill>
              <a:latin typeface="Poppins"/>
              <a:ea typeface="Poppins"/>
              <a:cs typeface="Poppins"/>
              <a:sym typeface="Poppins"/>
            </a:endParaRPr>
          </a:p>
          <a:p>
            <a:pPr indent="0" lvl="0" marL="0" marR="0" rtl="0" algn="l">
              <a:lnSpc>
                <a:spcPct val="90000"/>
              </a:lnSpc>
              <a:spcBef>
                <a:spcPts val="0"/>
              </a:spcBef>
              <a:spcAft>
                <a:spcPts val="0"/>
              </a:spcAft>
              <a:buClr>
                <a:schemeClr val="dk1"/>
              </a:buClr>
              <a:buSzPts val="1100"/>
              <a:buFont typeface="Arial"/>
              <a:buNone/>
            </a:pPr>
            <a:r>
              <a:rPr b="0" i="0" lang="en-US" sz="1400" u="none" cap="none" strike="noStrike">
                <a:solidFill>
                  <a:schemeClr val="dk1"/>
                </a:solidFill>
                <a:latin typeface="Poppins"/>
                <a:ea typeface="Poppins"/>
                <a:cs typeface="Poppins"/>
                <a:sym typeface="Poppins"/>
              </a:rPr>
              <a:t>Note: We added  primary keys to the  Customer tables, Transaction tables, Account tables and Loan tables.</a:t>
            </a:r>
            <a:endParaRPr b="0" i="0" sz="1400" u="none" cap="none" strike="noStrike">
              <a:solidFill>
                <a:schemeClr val="dk1"/>
              </a:solidFill>
              <a:latin typeface="Poppins"/>
              <a:ea typeface="Poppins"/>
              <a:cs typeface="Poppins"/>
              <a:sym typeface="Poppins"/>
            </a:endParaRPr>
          </a:p>
        </p:txBody>
      </p:sp>
      <p:pic>
        <p:nvPicPr>
          <p:cNvPr id="336" name="Google Shape;336;g2c0ee9e2118_0_133"/>
          <p:cNvPicPr preferRelativeResize="0"/>
          <p:nvPr/>
        </p:nvPicPr>
        <p:blipFill rotWithShape="1">
          <a:blip r:embed="rId4">
            <a:alphaModFix/>
          </a:blip>
          <a:srcRect b="0" l="0" r="0" t="0"/>
          <a:stretch/>
        </p:blipFill>
        <p:spPr>
          <a:xfrm>
            <a:off x="2388" y="1149900"/>
            <a:ext cx="11683123" cy="4603651"/>
          </a:xfrm>
          <a:prstGeom prst="rect">
            <a:avLst/>
          </a:prstGeom>
          <a:noFill/>
          <a:ln>
            <a:noFill/>
          </a:ln>
        </p:spPr>
      </p:pic>
      <p:sp>
        <p:nvSpPr>
          <p:cNvPr id="337" name="Google Shape;337;g2c0ee9e2118_0_133"/>
          <p:cNvSpPr txBox="1"/>
          <p:nvPr/>
        </p:nvSpPr>
        <p:spPr>
          <a:xfrm>
            <a:off x="559725" y="2436185"/>
            <a:ext cx="491700" cy="528300"/>
          </a:xfrm>
          <a:prstGeom prst="rect">
            <a:avLst/>
          </a:prstGeom>
          <a:noFill/>
          <a:ln cap="flat" cmpd="sng" w="9525">
            <a:solidFill>
              <a:schemeClr val="accent2"/>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900"/>
              <a:buFont typeface="Arial"/>
              <a:buNone/>
            </a:pPr>
            <a:r>
              <a:rPr b="0" i="0" lang="en-US" sz="1900" u="none" cap="none" strike="noStrike">
                <a:solidFill>
                  <a:schemeClr val="dk1"/>
                </a:solidFill>
                <a:latin typeface="Calibri"/>
                <a:ea typeface="Calibri"/>
                <a:cs typeface="Calibri"/>
                <a:sym typeface="Calibri"/>
              </a:rPr>
              <a:t>PK</a:t>
            </a:r>
            <a:endParaRPr b="0" i="0" sz="1900" u="none" cap="none" strike="noStrike">
              <a:solidFill>
                <a:schemeClr val="dk1"/>
              </a:solidFill>
              <a:latin typeface="Calibri"/>
              <a:ea typeface="Calibri"/>
              <a:cs typeface="Calibri"/>
              <a:sym typeface="Calibri"/>
            </a:endParaRPr>
          </a:p>
        </p:txBody>
      </p:sp>
      <p:cxnSp>
        <p:nvCxnSpPr>
          <p:cNvPr id="338" name="Google Shape;338;g2c0ee9e2118_0_133"/>
          <p:cNvCxnSpPr>
            <a:stCxn id="337" idx="0"/>
          </p:cNvCxnSpPr>
          <p:nvPr/>
        </p:nvCxnSpPr>
        <p:spPr>
          <a:xfrm flipH="1" rot="10800000">
            <a:off x="805575" y="2021285"/>
            <a:ext cx="7500" cy="414900"/>
          </a:xfrm>
          <a:prstGeom prst="straightConnector1">
            <a:avLst/>
          </a:prstGeom>
          <a:noFill/>
          <a:ln cap="flat" cmpd="sng" w="9525">
            <a:solidFill>
              <a:schemeClr val="accent2"/>
            </a:solidFill>
            <a:prstDash val="solid"/>
            <a:round/>
            <a:headEnd len="sm" w="sm" type="none"/>
            <a:tailEnd len="med" w="med" type="triangle"/>
          </a:ln>
        </p:spPr>
      </p:cxnSp>
      <p:sp>
        <p:nvSpPr>
          <p:cNvPr id="339" name="Google Shape;339;g2c0ee9e2118_0_133"/>
          <p:cNvSpPr txBox="1"/>
          <p:nvPr/>
        </p:nvSpPr>
        <p:spPr>
          <a:xfrm>
            <a:off x="6771825" y="2283785"/>
            <a:ext cx="491700" cy="528300"/>
          </a:xfrm>
          <a:prstGeom prst="rect">
            <a:avLst/>
          </a:prstGeom>
          <a:noFill/>
          <a:ln cap="flat" cmpd="sng" w="9525">
            <a:solidFill>
              <a:schemeClr val="accent2"/>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900"/>
              <a:buFont typeface="Arial"/>
              <a:buNone/>
            </a:pPr>
            <a:r>
              <a:rPr b="0" i="0" lang="en-US" sz="1900" u="none" cap="none" strike="noStrike">
                <a:solidFill>
                  <a:schemeClr val="dk1"/>
                </a:solidFill>
                <a:latin typeface="Calibri"/>
                <a:ea typeface="Calibri"/>
                <a:cs typeface="Calibri"/>
                <a:sym typeface="Calibri"/>
              </a:rPr>
              <a:t>PK</a:t>
            </a:r>
            <a:endParaRPr b="0" i="0" sz="1900" u="none" cap="none" strike="noStrike">
              <a:solidFill>
                <a:schemeClr val="dk1"/>
              </a:solidFill>
              <a:latin typeface="Calibri"/>
              <a:ea typeface="Calibri"/>
              <a:cs typeface="Calibri"/>
              <a:sym typeface="Calibri"/>
            </a:endParaRPr>
          </a:p>
        </p:txBody>
      </p:sp>
      <p:cxnSp>
        <p:nvCxnSpPr>
          <p:cNvPr id="340" name="Google Shape;340;g2c0ee9e2118_0_133"/>
          <p:cNvCxnSpPr>
            <a:stCxn id="339" idx="0"/>
          </p:cNvCxnSpPr>
          <p:nvPr/>
        </p:nvCxnSpPr>
        <p:spPr>
          <a:xfrm flipH="1" rot="10800000">
            <a:off x="7017675" y="1868885"/>
            <a:ext cx="7500" cy="414900"/>
          </a:xfrm>
          <a:prstGeom prst="straightConnector1">
            <a:avLst/>
          </a:prstGeom>
          <a:noFill/>
          <a:ln cap="flat" cmpd="sng" w="9525">
            <a:solidFill>
              <a:schemeClr val="accent2"/>
            </a:solidFill>
            <a:prstDash val="solid"/>
            <a:round/>
            <a:headEnd len="sm" w="sm" type="none"/>
            <a:tailEnd len="med" w="med" type="triangle"/>
          </a:ln>
        </p:spPr>
      </p:cxnSp>
      <p:sp>
        <p:nvSpPr>
          <p:cNvPr id="341" name="Google Shape;341;g2c0ee9e2118_0_133"/>
          <p:cNvSpPr txBox="1"/>
          <p:nvPr/>
        </p:nvSpPr>
        <p:spPr>
          <a:xfrm>
            <a:off x="6028075" y="4132535"/>
            <a:ext cx="491700" cy="528300"/>
          </a:xfrm>
          <a:prstGeom prst="rect">
            <a:avLst/>
          </a:prstGeom>
          <a:noFill/>
          <a:ln cap="flat" cmpd="sng" w="9525">
            <a:solidFill>
              <a:schemeClr val="accent2"/>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900"/>
              <a:buFont typeface="Arial"/>
              <a:buNone/>
            </a:pPr>
            <a:r>
              <a:rPr b="0" i="0" lang="en-US" sz="1900" u="none" cap="none" strike="noStrike">
                <a:solidFill>
                  <a:schemeClr val="dk1"/>
                </a:solidFill>
                <a:latin typeface="Calibri"/>
                <a:ea typeface="Calibri"/>
                <a:cs typeface="Calibri"/>
                <a:sym typeface="Calibri"/>
              </a:rPr>
              <a:t>PK</a:t>
            </a:r>
            <a:endParaRPr b="0" i="0" sz="1900" u="none" cap="none" strike="noStrike">
              <a:solidFill>
                <a:schemeClr val="dk1"/>
              </a:solidFill>
              <a:latin typeface="Calibri"/>
              <a:ea typeface="Calibri"/>
              <a:cs typeface="Calibri"/>
              <a:sym typeface="Calibri"/>
            </a:endParaRPr>
          </a:p>
        </p:txBody>
      </p:sp>
      <p:cxnSp>
        <p:nvCxnSpPr>
          <p:cNvPr id="342" name="Google Shape;342;g2c0ee9e2118_0_133"/>
          <p:cNvCxnSpPr>
            <a:stCxn id="341" idx="0"/>
          </p:cNvCxnSpPr>
          <p:nvPr/>
        </p:nvCxnSpPr>
        <p:spPr>
          <a:xfrm flipH="1" rot="10800000">
            <a:off x="6273925" y="3717635"/>
            <a:ext cx="7500" cy="414900"/>
          </a:xfrm>
          <a:prstGeom prst="straightConnector1">
            <a:avLst/>
          </a:prstGeom>
          <a:noFill/>
          <a:ln cap="flat" cmpd="sng" w="9525">
            <a:solidFill>
              <a:schemeClr val="accent2"/>
            </a:solidFill>
            <a:prstDash val="solid"/>
            <a:round/>
            <a:headEnd len="sm" w="sm" type="none"/>
            <a:tailEnd len="med" w="med" type="triangle"/>
          </a:ln>
        </p:spPr>
      </p:cxnSp>
      <p:sp>
        <p:nvSpPr>
          <p:cNvPr id="343" name="Google Shape;343;g2c0ee9e2118_0_133"/>
          <p:cNvSpPr/>
          <p:nvPr/>
        </p:nvSpPr>
        <p:spPr>
          <a:xfrm>
            <a:off x="64872" y="1575737"/>
            <a:ext cx="1220175" cy="424975"/>
          </a:xfrm>
          <a:custGeom>
            <a:rect b="b" l="l" r="r" t="t"/>
            <a:pathLst>
              <a:path extrusionOk="0" h="16999" w="48807">
                <a:moveTo>
                  <a:pt x="29326" y="2118"/>
                </a:moveTo>
                <a:cubicBezTo>
                  <a:pt x="23560" y="1208"/>
                  <a:pt x="17667" y="-656"/>
                  <a:pt x="11909" y="304"/>
                </a:cubicBezTo>
                <a:cubicBezTo>
                  <a:pt x="7859" y="979"/>
                  <a:pt x="5404" y="5549"/>
                  <a:pt x="3200" y="9013"/>
                </a:cubicBezTo>
                <a:cubicBezTo>
                  <a:pt x="1921" y="11023"/>
                  <a:pt x="-766" y="13413"/>
                  <a:pt x="298" y="15544"/>
                </a:cubicBezTo>
                <a:cubicBezTo>
                  <a:pt x="1272" y="17495"/>
                  <a:pt x="4649" y="15907"/>
                  <a:pt x="6829" y="15907"/>
                </a:cubicBezTo>
                <a:cubicBezTo>
                  <a:pt x="10699" y="15907"/>
                  <a:pt x="14570" y="15907"/>
                  <a:pt x="18440" y="15907"/>
                </a:cubicBezTo>
                <a:cubicBezTo>
                  <a:pt x="27924" y="15907"/>
                  <a:pt x="40040" y="19713"/>
                  <a:pt x="46743" y="13004"/>
                </a:cubicBezTo>
                <a:cubicBezTo>
                  <a:pt x="48387" y="11358"/>
                  <a:pt x="49725" y="7462"/>
                  <a:pt x="47832" y="6110"/>
                </a:cubicBezTo>
                <a:cubicBezTo>
                  <a:pt x="42269" y="2137"/>
                  <a:pt x="33991" y="4447"/>
                  <a:pt x="27875" y="1393"/>
                </a:cubicBezTo>
              </a:path>
            </a:pathLst>
          </a:cu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g2c0ee9e2118_0_133"/>
          <p:cNvSpPr txBox="1"/>
          <p:nvPr/>
        </p:nvSpPr>
        <p:spPr>
          <a:xfrm>
            <a:off x="581500" y="4056335"/>
            <a:ext cx="491700" cy="528300"/>
          </a:xfrm>
          <a:prstGeom prst="rect">
            <a:avLst/>
          </a:prstGeom>
          <a:noFill/>
          <a:ln cap="flat" cmpd="sng" w="9525">
            <a:solidFill>
              <a:schemeClr val="accent2"/>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900"/>
              <a:buFont typeface="Arial"/>
              <a:buNone/>
            </a:pPr>
            <a:r>
              <a:rPr b="0" i="0" lang="en-US" sz="1900" u="none" cap="none" strike="noStrike">
                <a:solidFill>
                  <a:schemeClr val="dk1"/>
                </a:solidFill>
                <a:latin typeface="Calibri"/>
                <a:ea typeface="Calibri"/>
                <a:cs typeface="Calibri"/>
                <a:sym typeface="Calibri"/>
              </a:rPr>
              <a:t>PK</a:t>
            </a:r>
            <a:endParaRPr b="0" i="0" sz="1900" u="none" cap="none" strike="noStrike">
              <a:solidFill>
                <a:schemeClr val="dk1"/>
              </a:solidFill>
              <a:latin typeface="Calibri"/>
              <a:ea typeface="Calibri"/>
              <a:cs typeface="Calibri"/>
              <a:sym typeface="Calibri"/>
            </a:endParaRPr>
          </a:p>
        </p:txBody>
      </p:sp>
      <p:cxnSp>
        <p:nvCxnSpPr>
          <p:cNvPr id="345" name="Google Shape;345;g2c0ee9e2118_0_133"/>
          <p:cNvCxnSpPr>
            <a:stCxn id="344" idx="0"/>
          </p:cNvCxnSpPr>
          <p:nvPr/>
        </p:nvCxnSpPr>
        <p:spPr>
          <a:xfrm flipH="1" rot="10800000">
            <a:off x="827350" y="3641435"/>
            <a:ext cx="7500" cy="414900"/>
          </a:xfrm>
          <a:prstGeom prst="straightConnector1">
            <a:avLst/>
          </a:prstGeom>
          <a:noFill/>
          <a:ln cap="flat" cmpd="sng" w="9525">
            <a:solidFill>
              <a:schemeClr val="accent2"/>
            </a:solidFill>
            <a:prstDash val="solid"/>
            <a:round/>
            <a:headEnd len="sm" w="sm" type="none"/>
            <a:tailEnd len="med" w="med" type="triangle"/>
          </a:ln>
        </p:spPr>
      </p:cxnSp>
      <p:sp>
        <p:nvSpPr>
          <p:cNvPr id="346" name="Google Shape;346;g2c0ee9e2118_0_133"/>
          <p:cNvSpPr/>
          <p:nvPr/>
        </p:nvSpPr>
        <p:spPr>
          <a:xfrm>
            <a:off x="100204" y="3399954"/>
            <a:ext cx="1101625" cy="523675"/>
          </a:xfrm>
          <a:custGeom>
            <a:rect b="b" l="l" r="r" t="t"/>
            <a:pathLst>
              <a:path extrusionOk="0" h="20947" w="44065">
                <a:moveTo>
                  <a:pt x="17002" y="4282"/>
                </a:moveTo>
                <a:cubicBezTo>
                  <a:pt x="11355" y="4282"/>
                  <a:pt x="3218" y="2342"/>
                  <a:pt x="311" y="7184"/>
                </a:cubicBezTo>
                <a:cubicBezTo>
                  <a:pt x="-1473" y="10155"/>
                  <a:pt x="5391" y="12790"/>
                  <a:pt x="5391" y="16256"/>
                </a:cubicBezTo>
                <a:cubicBezTo>
                  <a:pt x="5391" y="17635"/>
                  <a:pt x="5134" y="19948"/>
                  <a:pt x="6480" y="20247"/>
                </a:cubicBezTo>
                <a:cubicBezTo>
                  <a:pt x="13210" y="21741"/>
                  <a:pt x="20268" y="20247"/>
                  <a:pt x="27162" y="20247"/>
                </a:cubicBezTo>
                <a:cubicBezTo>
                  <a:pt x="32795" y="20247"/>
                  <a:pt x="41203" y="21040"/>
                  <a:pt x="43491" y="15893"/>
                </a:cubicBezTo>
                <a:cubicBezTo>
                  <a:pt x="47930" y="5909"/>
                  <a:pt x="23874" y="-3506"/>
                  <a:pt x="14100" y="1379"/>
                </a:cubicBezTo>
                <a:cubicBezTo>
                  <a:pt x="12930" y="1964"/>
                  <a:pt x="13093" y="4060"/>
                  <a:pt x="11922" y="4644"/>
                </a:cubicBezTo>
              </a:path>
            </a:pathLst>
          </a:cu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g2c0ee9e2118_0_133"/>
          <p:cNvSpPr/>
          <p:nvPr/>
        </p:nvSpPr>
        <p:spPr>
          <a:xfrm>
            <a:off x="6467731" y="1616500"/>
            <a:ext cx="966950" cy="440725"/>
          </a:xfrm>
          <a:custGeom>
            <a:rect b="b" l="l" r="r" t="t"/>
            <a:pathLst>
              <a:path extrusionOk="0" h="17629" w="38678">
                <a:moveTo>
                  <a:pt x="22107" y="2177"/>
                </a:moveTo>
                <a:cubicBezTo>
                  <a:pt x="16659" y="2177"/>
                  <a:pt x="10786" y="756"/>
                  <a:pt x="5779" y="2903"/>
                </a:cubicBezTo>
                <a:cubicBezTo>
                  <a:pt x="2248" y="4417"/>
                  <a:pt x="-878" y="9418"/>
                  <a:pt x="336" y="13063"/>
                </a:cubicBezTo>
                <a:cubicBezTo>
                  <a:pt x="2573" y="19782"/>
                  <a:pt x="14300" y="15966"/>
                  <a:pt x="21381" y="15966"/>
                </a:cubicBezTo>
                <a:cubicBezTo>
                  <a:pt x="26957" y="15966"/>
                  <a:pt x="36309" y="20166"/>
                  <a:pt x="38073" y="14877"/>
                </a:cubicBezTo>
                <a:cubicBezTo>
                  <a:pt x="39224" y="11425"/>
                  <a:pt x="38786" y="4756"/>
                  <a:pt x="35170" y="4354"/>
                </a:cubicBezTo>
                <a:cubicBezTo>
                  <a:pt x="28520" y="3615"/>
                  <a:pt x="18568" y="5984"/>
                  <a:pt x="15576" y="0"/>
                </a:cubicBezTo>
              </a:path>
            </a:pathLst>
          </a:cu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g2c0ee9e2118_0_133"/>
          <p:cNvSpPr/>
          <p:nvPr/>
        </p:nvSpPr>
        <p:spPr>
          <a:xfrm>
            <a:off x="5771723" y="3464395"/>
            <a:ext cx="771000" cy="430275"/>
          </a:xfrm>
          <a:custGeom>
            <a:rect b="b" l="l" r="r" t="t"/>
            <a:pathLst>
              <a:path extrusionOk="0" h="17211" w="30840">
                <a:moveTo>
                  <a:pt x="24184" y="978"/>
                </a:moveTo>
                <a:cubicBezTo>
                  <a:pt x="17039" y="978"/>
                  <a:pt x="8904" y="-1609"/>
                  <a:pt x="2776" y="2066"/>
                </a:cubicBezTo>
                <a:cubicBezTo>
                  <a:pt x="-868" y="4251"/>
                  <a:pt x="-500" y="11123"/>
                  <a:pt x="1687" y="14766"/>
                </a:cubicBezTo>
                <a:cubicBezTo>
                  <a:pt x="4180" y="18919"/>
                  <a:pt x="11357" y="14041"/>
                  <a:pt x="16201" y="14041"/>
                </a:cubicBezTo>
                <a:cubicBezTo>
                  <a:pt x="20943" y="14041"/>
                  <a:pt x="28687" y="19932"/>
                  <a:pt x="30353" y="15492"/>
                </a:cubicBezTo>
                <a:cubicBezTo>
                  <a:pt x="32408" y="10014"/>
                  <a:pt x="27195" y="-1598"/>
                  <a:pt x="21644" y="252"/>
                </a:cubicBezTo>
              </a:path>
            </a:pathLst>
          </a:cu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g2c0ee9e2118_0_133"/>
          <p:cNvSpPr/>
          <p:nvPr/>
        </p:nvSpPr>
        <p:spPr>
          <a:xfrm>
            <a:off x="-228800" y="1993875"/>
            <a:ext cx="4590410" cy="3686600"/>
          </a:xfrm>
          <a:custGeom>
            <a:rect b="b" l="l" r="r" t="t"/>
            <a:pathLst>
              <a:path extrusionOk="0" h="147464" w="188731">
                <a:moveTo>
                  <a:pt x="12640" y="0"/>
                </a:moveTo>
                <a:cubicBezTo>
                  <a:pt x="6158" y="15127"/>
                  <a:pt x="-2365" y="31722"/>
                  <a:pt x="666" y="47897"/>
                </a:cubicBezTo>
                <a:cubicBezTo>
                  <a:pt x="3845" y="64862"/>
                  <a:pt x="14946" y="79571"/>
                  <a:pt x="24977" y="93617"/>
                </a:cubicBezTo>
                <a:cubicBezTo>
                  <a:pt x="27883" y="97686"/>
                  <a:pt x="31103" y="101674"/>
                  <a:pt x="32960" y="106317"/>
                </a:cubicBezTo>
                <a:cubicBezTo>
                  <a:pt x="35013" y="111449"/>
                  <a:pt x="34361" y="119503"/>
                  <a:pt x="39492" y="121557"/>
                </a:cubicBezTo>
                <a:cubicBezTo>
                  <a:pt x="57509" y="128768"/>
                  <a:pt x="78475" y="122333"/>
                  <a:pt x="97549" y="125911"/>
                </a:cubicBezTo>
                <a:cubicBezTo>
                  <a:pt x="103527" y="127032"/>
                  <a:pt x="108966" y="130354"/>
                  <a:pt x="114966" y="131354"/>
                </a:cubicBezTo>
                <a:cubicBezTo>
                  <a:pt x="124926" y="133015"/>
                  <a:pt x="136257" y="139525"/>
                  <a:pt x="145083" y="134620"/>
                </a:cubicBezTo>
                <a:cubicBezTo>
                  <a:pt x="148649" y="132638"/>
                  <a:pt x="159942" y="134965"/>
                  <a:pt x="157057" y="132080"/>
                </a:cubicBezTo>
                <a:cubicBezTo>
                  <a:pt x="154479" y="129502"/>
                  <a:pt x="148194" y="130135"/>
                  <a:pt x="146172" y="133169"/>
                </a:cubicBezTo>
                <a:cubicBezTo>
                  <a:pt x="144556" y="135593"/>
                  <a:pt x="145815" y="139173"/>
                  <a:pt x="146897" y="141877"/>
                </a:cubicBezTo>
                <a:cubicBezTo>
                  <a:pt x="148063" y="144793"/>
                  <a:pt x="152909" y="143711"/>
                  <a:pt x="155969" y="144417"/>
                </a:cubicBezTo>
                <a:cubicBezTo>
                  <a:pt x="161866" y="145779"/>
                  <a:pt x="168120" y="145999"/>
                  <a:pt x="174112" y="145143"/>
                </a:cubicBezTo>
                <a:cubicBezTo>
                  <a:pt x="178557" y="144508"/>
                  <a:pt x="184733" y="149737"/>
                  <a:pt x="187537" y="146231"/>
                </a:cubicBezTo>
                <a:cubicBezTo>
                  <a:pt x="188899" y="144528"/>
                  <a:pt x="187472" y="141838"/>
                  <a:pt x="187900" y="139700"/>
                </a:cubicBezTo>
                <a:cubicBezTo>
                  <a:pt x="188162" y="138390"/>
                  <a:pt x="189332" y="136510"/>
                  <a:pt x="188263" y="135709"/>
                </a:cubicBezTo>
                <a:cubicBezTo>
                  <a:pt x="185730" y="133810"/>
                  <a:pt x="181067" y="136858"/>
                  <a:pt x="178829" y="134620"/>
                </a:cubicBezTo>
                <a:cubicBezTo>
                  <a:pt x="177299" y="133090"/>
                  <a:pt x="177935" y="129618"/>
                  <a:pt x="175926" y="128814"/>
                </a:cubicBezTo>
                <a:cubicBezTo>
                  <a:pt x="167968" y="125631"/>
                  <a:pt x="158192" y="128973"/>
                  <a:pt x="150526" y="132806"/>
                </a:cubicBezTo>
              </a:path>
            </a:pathLst>
          </a:cu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g2c0ee9e2118_0_133"/>
          <p:cNvSpPr/>
          <p:nvPr/>
        </p:nvSpPr>
        <p:spPr>
          <a:xfrm>
            <a:off x="1044150" y="3675725"/>
            <a:ext cx="4148450" cy="2038625"/>
          </a:xfrm>
          <a:custGeom>
            <a:rect b="b" l="l" r="r" t="t"/>
            <a:pathLst>
              <a:path extrusionOk="0" h="81545" w="165938">
                <a:moveTo>
                  <a:pt x="0" y="0"/>
                </a:moveTo>
                <a:cubicBezTo>
                  <a:pt x="13355" y="12520"/>
                  <a:pt x="32953" y="18088"/>
                  <a:pt x="51163" y="19957"/>
                </a:cubicBezTo>
                <a:cubicBezTo>
                  <a:pt x="65676" y="21446"/>
                  <a:pt x="81645" y="21238"/>
                  <a:pt x="93980" y="29028"/>
                </a:cubicBezTo>
                <a:cubicBezTo>
                  <a:pt x="102802" y="34600"/>
                  <a:pt x="112725" y="39086"/>
                  <a:pt x="119743" y="46808"/>
                </a:cubicBezTo>
                <a:cubicBezTo>
                  <a:pt x="123892" y="51373"/>
                  <a:pt x="124089" y="58775"/>
                  <a:pt x="128451" y="63137"/>
                </a:cubicBezTo>
                <a:cubicBezTo>
                  <a:pt x="129306" y="63992"/>
                  <a:pt x="131225" y="62282"/>
                  <a:pt x="132080" y="63137"/>
                </a:cubicBezTo>
                <a:cubicBezTo>
                  <a:pt x="132922" y="63979"/>
                  <a:pt x="130824" y="65228"/>
                  <a:pt x="130628" y="66403"/>
                </a:cubicBezTo>
                <a:cubicBezTo>
                  <a:pt x="130019" y="70053"/>
                  <a:pt x="130903" y="74115"/>
                  <a:pt x="132806" y="77288"/>
                </a:cubicBezTo>
                <a:cubicBezTo>
                  <a:pt x="135130" y="81163"/>
                  <a:pt x="141349" y="80917"/>
                  <a:pt x="145868" y="80917"/>
                </a:cubicBezTo>
                <a:cubicBezTo>
                  <a:pt x="150101" y="80917"/>
                  <a:pt x="154552" y="82256"/>
                  <a:pt x="158568" y="80917"/>
                </a:cubicBezTo>
                <a:cubicBezTo>
                  <a:pt x="163874" y="79148"/>
                  <a:pt x="168093" y="69788"/>
                  <a:pt x="164737" y="65314"/>
                </a:cubicBezTo>
                <a:cubicBezTo>
                  <a:pt x="158770" y="57358"/>
                  <a:pt x="144630" y="60724"/>
                  <a:pt x="134983" y="63137"/>
                </a:cubicBezTo>
              </a:path>
            </a:pathLst>
          </a:cu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g2c0ee9e2118_0_133"/>
          <p:cNvSpPr/>
          <p:nvPr/>
        </p:nvSpPr>
        <p:spPr>
          <a:xfrm>
            <a:off x="5144651" y="1872325"/>
            <a:ext cx="1398112" cy="3795975"/>
          </a:xfrm>
          <a:custGeom>
            <a:rect b="b" l="l" r="r" t="t"/>
            <a:pathLst>
              <a:path extrusionOk="0" h="151839" w="49848">
                <a:moveTo>
                  <a:pt x="49848" y="0"/>
                </a:moveTo>
                <a:cubicBezTo>
                  <a:pt x="39225" y="1874"/>
                  <a:pt x="28407" y="4508"/>
                  <a:pt x="19005" y="9797"/>
                </a:cubicBezTo>
                <a:cubicBezTo>
                  <a:pt x="13882" y="12679"/>
                  <a:pt x="6712" y="14743"/>
                  <a:pt x="4854" y="20320"/>
                </a:cubicBezTo>
                <a:cubicBezTo>
                  <a:pt x="1433" y="30585"/>
                  <a:pt x="2665" y="41848"/>
                  <a:pt x="1588" y="52614"/>
                </a:cubicBezTo>
                <a:cubicBezTo>
                  <a:pt x="913" y="59363"/>
                  <a:pt x="-832" y="66283"/>
                  <a:pt x="499" y="72934"/>
                </a:cubicBezTo>
                <a:cubicBezTo>
                  <a:pt x="1858" y="79727"/>
                  <a:pt x="3641" y="86495"/>
                  <a:pt x="6305" y="92891"/>
                </a:cubicBezTo>
                <a:cubicBezTo>
                  <a:pt x="6911" y="94347"/>
                  <a:pt x="9988" y="93885"/>
                  <a:pt x="10296" y="95431"/>
                </a:cubicBezTo>
                <a:cubicBezTo>
                  <a:pt x="11834" y="103142"/>
                  <a:pt x="9934" y="111154"/>
                  <a:pt x="9934" y="119017"/>
                </a:cubicBezTo>
                <a:cubicBezTo>
                  <a:pt x="9934" y="121436"/>
                  <a:pt x="8483" y="124338"/>
                  <a:pt x="9934" y="126274"/>
                </a:cubicBezTo>
                <a:cubicBezTo>
                  <a:pt x="10745" y="127356"/>
                  <a:pt x="12353" y="128694"/>
                  <a:pt x="11748" y="129903"/>
                </a:cubicBezTo>
                <a:cubicBezTo>
                  <a:pt x="9042" y="135312"/>
                  <a:pt x="3555" y="142135"/>
                  <a:pt x="6668" y="147320"/>
                </a:cubicBezTo>
                <a:cubicBezTo>
                  <a:pt x="10715" y="154061"/>
                  <a:pt x="23963" y="152400"/>
                  <a:pt x="30254" y="147683"/>
                </a:cubicBezTo>
                <a:cubicBezTo>
                  <a:pt x="34495" y="144503"/>
                  <a:pt x="36761" y="138779"/>
                  <a:pt x="37511" y="133531"/>
                </a:cubicBezTo>
                <a:cubicBezTo>
                  <a:pt x="37798" y="131524"/>
                  <a:pt x="33655" y="132274"/>
                  <a:pt x="31705" y="131717"/>
                </a:cubicBezTo>
                <a:cubicBezTo>
                  <a:pt x="25488" y="129940"/>
                  <a:pt x="18940" y="129177"/>
                  <a:pt x="12474" y="129177"/>
                </a:cubicBezTo>
              </a:path>
            </a:pathLst>
          </a:cu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g2c0ee9e2118_0_133"/>
          <p:cNvSpPr/>
          <p:nvPr/>
        </p:nvSpPr>
        <p:spPr>
          <a:xfrm>
            <a:off x="6167205" y="3663025"/>
            <a:ext cx="705125" cy="1962525"/>
          </a:xfrm>
          <a:custGeom>
            <a:rect b="b" l="l" r="r" t="t"/>
            <a:pathLst>
              <a:path extrusionOk="0" h="78501" w="28205">
                <a:moveTo>
                  <a:pt x="12212" y="0"/>
                </a:moveTo>
                <a:cubicBezTo>
                  <a:pt x="16678" y="9677"/>
                  <a:pt x="24026" y="18094"/>
                  <a:pt x="27089" y="28303"/>
                </a:cubicBezTo>
                <a:cubicBezTo>
                  <a:pt x="29358" y="35865"/>
                  <a:pt x="27641" y="44480"/>
                  <a:pt x="24912" y="51888"/>
                </a:cubicBezTo>
                <a:cubicBezTo>
                  <a:pt x="23116" y="56762"/>
                  <a:pt x="22476" y="63747"/>
                  <a:pt x="17654" y="65677"/>
                </a:cubicBezTo>
                <a:cubicBezTo>
                  <a:pt x="12826" y="67609"/>
                  <a:pt x="6880" y="63745"/>
                  <a:pt x="2052" y="65677"/>
                </a:cubicBezTo>
                <a:cubicBezTo>
                  <a:pt x="-238" y="66594"/>
                  <a:pt x="-180" y="70594"/>
                  <a:pt x="600" y="72934"/>
                </a:cubicBezTo>
                <a:cubicBezTo>
                  <a:pt x="1304" y="75044"/>
                  <a:pt x="4780" y="74479"/>
                  <a:pt x="6769" y="75474"/>
                </a:cubicBezTo>
                <a:cubicBezTo>
                  <a:pt x="10701" y="77441"/>
                  <a:pt x="16315" y="79925"/>
                  <a:pt x="19832" y="77288"/>
                </a:cubicBezTo>
                <a:cubicBezTo>
                  <a:pt x="22299" y="75438"/>
                  <a:pt x="25025" y="73319"/>
                  <a:pt x="26000" y="70394"/>
                </a:cubicBezTo>
                <a:cubicBezTo>
                  <a:pt x="27065" y="67198"/>
                  <a:pt x="24754" y="63342"/>
                  <a:pt x="22372" y="60960"/>
                </a:cubicBezTo>
              </a:path>
            </a:pathLst>
          </a:cu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g2c0ee9e2118_0_133"/>
          <p:cNvSpPr/>
          <p:nvPr/>
        </p:nvSpPr>
        <p:spPr>
          <a:xfrm>
            <a:off x="4480400" y="5303125"/>
            <a:ext cx="172350" cy="36300"/>
          </a:xfrm>
          <a:custGeom>
            <a:rect b="b" l="l" r="r" t="t"/>
            <a:pathLst>
              <a:path extrusionOk="0" h="1452" w="6894">
                <a:moveTo>
                  <a:pt x="0" y="1452"/>
                </a:moveTo>
                <a:cubicBezTo>
                  <a:pt x="1911" y="87"/>
                  <a:pt x="4546" y="0"/>
                  <a:pt x="6894" y="0"/>
                </a:cubicBezTo>
              </a:path>
            </a:pathLst>
          </a:cu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3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3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4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4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4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4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4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7" name="Shape 357"/>
        <p:cNvGrpSpPr/>
        <p:nvPr/>
      </p:nvGrpSpPr>
      <p:grpSpPr>
        <a:xfrm>
          <a:off x="0" y="0"/>
          <a:ext cx="0" cy="0"/>
          <a:chOff x="0" y="0"/>
          <a:chExt cx="0" cy="0"/>
        </a:xfrm>
      </p:grpSpPr>
      <p:cxnSp>
        <p:nvCxnSpPr>
          <p:cNvPr id="358" name="Google Shape;358;g2c0ee9e2118_0_168"/>
          <p:cNvCxnSpPr/>
          <p:nvPr/>
        </p:nvCxnSpPr>
        <p:spPr>
          <a:xfrm>
            <a:off x="6095214" y="871146"/>
            <a:ext cx="736800" cy="0"/>
          </a:xfrm>
          <a:prstGeom prst="straightConnector1">
            <a:avLst/>
          </a:prstGeom>
          <a:noFill/>
          <a:ln cap="flat" cmpd="sng" w="57150">
            <a:solidFill>
              <a:schemeClr val="accent4"/>
            </a:solidFill>
            <a:prstDash val="solid"/>
            <a:miter lim="800000"/>
            <a:headEnd len="sm" w="sm" type="none"/>
            <a:tailEnd len="sm" w="sm" type="none"/>
          </a:ln>
        </p:spPr>
      </p:cxnSp>
      <p:sp>
        <p:nvSpPr>
          <p:cNvPr id="359" name="Google Shape;359;g2c0ee9e2118_0_168"/>
          <p:cNvSpPr/>
          <p:nvPr/>
        </p:nvSpPr>
        <p:spPr>
          <a:xfrm>
            <a:off x="-145922" y="-520626"/>
            <a:ext cx="12839700" cy="8153400"/>
          </a:xfrm>
          <a:prstGeom prst="rect">
            <a:avLst/>
          </a:prstGeom>
          <a:solidFill>
            <a:srgbClr val="000000">
              <a:alpha val="89019"/>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800" u="none" cap="none" strike="noStrike">
              <a:solidFill>
                <a:schemeClr val="lt1"/>
              </a:solidFill>
              <a:latin typeface="Calibri"/>
              <a:ea typeface="Calibri"/>
              <a:cs typeface="Calibri"/>
              <a:sym typeface="Calibri"/>
            </a:endParaRPr>
          </a:p>
        </p:txBody>
      </p:sp>
      <p:sp>
        <p:nvSpPr>
          <p:cNvPr id="360" name="Google Shape;360;g2c0ee9e2118_0_168"/>
          <p:cNvSpPr txBox="1"/>
          <p:nvPr/>
        </p:nvSpPr>
        <p:spPr>
          <a:xfrm>
            <a:off x="1884155" y="244433"/>
            <a:ext cx="7082700" cy="585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100"/>
              <a:buFont typeface="Arial"/>
              <a:buNone/>
            </a:pPr>
            <a:r>
              <a:rPr b="1" i="0" lang="en-US" sz="3200" u="none" cap="none" strike="noStrike">
                <a:solidFill>
                  <a:schemeClr val="lt1"/>
                </a:solidFill>
                <a:latin typeface="Calibri"/>
                <a:ea typeface="Calibri"/>
                <a:cs typeface="Calibri"/>
                <a:sym typeface="Calibri"/>
              </a:rPr>
              <a:t>DATABASE MODELLING</a:t>
            </a:r>
            <a:endParaRPr b="1" i="0" sz="3200" u="none" cap="none" strike="noStrike">
              <a:solidFill>
                <a:schemeClr val="lt1"/>
              </a:solidFill>
              <a:latin typeface="Calibri"/>
              <a:ea typeface="Calibri"/>
              <a:cs typeface="Calibri"/>
              <a:sym typeface="Calibri"/>
            </a:endParaRPr>
          </a:p>
        </p:txBody>
      </p:sp>
      <p:sp>
        <p:nvSpPr>
          <p:cNvPr id="361" name="Google Shape;361;g2c0ee9e2118_0_168"/>
          <p:cNvSpPr/>
          <p:nvPr/>
        </p:nvSpPr>
        <p:spPr>
          <a:xfrm>
            <a:off x="117150" y="1149950"/>
            <a:ext cx="12192000" cy="53670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362" name="Google Shape;362;g2c0ee9e2118_0_168"/>
          <p:cNvSpPr txBox="1"/>
          <p:nvPr/>
        </p:nvSpPr>
        <p:spPr>
          <a:xfrm>
            <a:off x="2821048" y="6032300"/>
            <a:ext cx="5208900" cy="286200"/>
          </a:xfrm>
          <a:prstGeom prst="rect">
            <a:avLst/>
          </a:prstGeom>
          <a:noFill/>
          <a:ln>
            <a:noFill/>
          </a:ln>
        </p:spPr>
        <p:txBody>
          <a:bodyPr anchorCtr="0" anchor="t" bIns="45700" lIns="91425" spcFirstLastPara="1" rIns="91425" wrap="square" tIns="45700">
            <a:spAutoFit/>
          </a:bodyPr>
          <a:lstStyle/>
          <a:p>
            <a:pPr indent="0" lvl="0" marL="0" marR="0" rtl="0" algn="l">
              <a:lnSpc>
                <a:spcPct val="90000"/>
              </a:lnSpc>
              <a:spcBef>
                <a:spcPts val="0"/>
              </a:spcBef>
              <a:spcAft>
                <a:spcPts val="0"/>
              </a:spcAft>
              <a:buClr>
                <a:srgbClr val="000000"/>
              </a:buClr>
              <a:buSzPts val="1400"/>
              <a:buFont typeface="Arial"/>
              <a:buNone/>
            </a:pPr>
            <a:r>
              <a:rPr b="0" i="0" lang="en-US" sz="1400" u="none" cap="none" strike="noStrike">
                <a:solidFill>
                  <a:schemeClr val="dk1"/>
                </a:solidFill>
                <a:latin typeface="Poppins"/>
                <a:ea typeface="Poppins"/>
                <a:cs typeface="Poppins"/>
                <a:sym typeface="Poppins"/>
              </a:rPr>
              <a:t>2nd Normal Form 		to 		3rd Normal Form</a:t>
            </a:r>
            <a:endParaRPr b="0" i="0" sz="1400" u="none" cap="none" strike="noStrike">
              <a:solidFill>
                <a:schemeClr val="dk1"/>
              </a:solidFill>
              <a:latin typeface="Poppins"/>
              <a:ea typeface="Poppins"/>
              <a:cs typeface="Poppins"/>
              <a:sym typeface="Poppins"/>
            </a:endParaRPr>
          </a:p>
        </p:txBody>
      </p:sp>
      <p:pic>
        <p:nvPicPr>
          <p:cNvPr id="363" name="Google Shape;363;g2c0ee9e2118_0_168"/>
          <p:cNvPicPr preferRelativeResize="0"/>
          <p:nvPr/>
        </p:nvPicPr>
        <p:blipFill rotWithShape="1">
          <a:blip r:embed="rId3">
            <a:alphaModFix/>
          </a:blip>
          <a:srcRect b="0" l="0" r="0" t="0"/>
          <a:stretch/>
        </p:blipFill>
        <p:spPr>
          <a:xfrm>
            <a:off x="697625" y="1819700"/>
            <a:ext cx="11194127" cy="3145801"/>
          </a:xfrm>
          <a:prstGeom prst="rect">
            <a:avLst/>
          </a:prstGeom>
          <a:noFill/>
          <a:ln>
            <a:noFill/>
          </a:ln>
        </p:spPr>
      </p:pic>
      <p:cxnSp>
        <p:nvCxnSpPr>
          <p:cNvPr id="364" name="Google Shape;364;g2c0ee9e2118_0_168"/>
          <p:cNvCxnSpPr/>
          <p:nvPr/>
        </p:nvCxnSpPr>
        <p:spPr>
          <a:xfrm>
            <a:off x="4861400" y="2209775"/>
            <a:ext cx="1941300" cy="10200"/>
          </a:xfrm>
          <a:prstGeom prst="straightConnector1">
            <a:avLst/>
          </a:prstGeom>
          <a:noFill/>
          <a:ln cap="flat" cmpd="sng" w="28575">
            <a:solidFill>
              <a:schemeClr val="accent2"/>
            </a:solidFill>
            <a:prstDash val="solid"/>
            <a:round/>
            <a:headEnd len="sm" w="sm" type="none"/>
            <a:tailEnd len="med" w="med" type="triangle"/>
          </a:ln>
        </p:spPr>
      </p:cxnSp>
      <p:cxnSp>
        <p:nvCxnSpPr>
          <p:cNvPr id="365" name="Google Shape;365;g2c0ee9e2118_0_168"/>
          <p:cNvCxnSpPr/>
          <p:nvPr/>
        </p:nvCxnSpPr>
        <p:spPr>
          <a:xfrm>
            <a:off x="5242500" y="4467526"/>
            <a:ext cx="1941300" cy="10200"/>
          </a:xfrm>
          <a:prstGeom prst="straightConnector1">
            <a:avLst/>
          </a:prstGeom>
          <a:noFill/>
          <a:ln cap="flat" cmpd="sng" w="28575">
            <a:solidFill>
              <a:schemeClr val="accent2"/>
            </a:solidFill>
            <a:prstDash val="solid"/>
            <a:round/>
            <a:headEnd len="sm" w="sm" type="none"/>
            <a:tailEnd len="med" w="med" type="triangle"/>
          </a:ln>
        </p:spPr>
      </p:cxnSp>
      <p:sp>
        <p:nvSpPr>
          <p:cNvPr id="366" name="Google Shape;366;g2c0ee9e2118_0_168"/>
          <p:cNvSpPr/>
          <p:nvPr/>
        </p:nvSpPr>
        <p:spPr>
          <a:xfrm>
            <a:off x="3247028" y="2127254"/>
            <a:ext cx="768550" cy="488225"/>
          </a:xfrm>
          <a:custGeom>
            <a:rect b="b" l="l" r="r" t="t"/>
            <a:pathLst>
              <a:path extrusionOk="0" h="19529" w="30742">
                <a:moveTo>
                  <a:pt x="7244" y="5115"/>
                </a:moveTo>
                <a:cubicBezTo>
                  <a:pt x="2589" y="5115"/>
                  <a:pt x="-2554" y="15421"/>
                  <a:pt x="1438" y="17815"/>
                </a:cubicBezTo>
                <a:cubicBezTo>
                  <a:pt x="5608" y="20316"/>
                  <a:pt x="11090" y="19267"/>
                  <a:pt x="15952" y="19267"/>
                </a:cubicBezTo>
                <a:cubicBezTo>
                  <a:pt x="20390" y="19267"/>
                  <a:pt x="26668" y="19244"/>
                  <a:pt x="28652" y="15275"/>
                </a:cubicBezTo>
                <a:cubicBezTo>
                  <a:pt x="30383" y="11811"/>
                  <a:pt x="32038" y="6084"/>
                  <a:pt x="29015" y="3664"/>
                </a:cubicBezTo>
                <a:cubicBezTo>
                  <a:pt x="22871" y="-1254"/>
                  <a:pt x="10347" y="-1392"/>
                  <a:pt x="5429" y="4752"/>
                </a:cubicBezTo>
              </a:path>
            </a:pathLst>
          </a:cu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g2c0ee9e2118_0_168"/>
          <p:cNvSpPr/>
          <p:nvPr/>
        </p:nvSpPr>
        <p:spPr>
          <a:xfrm>
            <a:off x="2598998" y="4335812"/>
            <a:ext cx="722050" cy="353025"/>
          </a:xfrm>
          <a:custGeom>
            <a:rect b="b" l="l" r="r" t="t"/>
            <a:pathLst>
              <a:path extrusionOk="0" h="14121" w="28882">
                <a:moveTo>
                  <a:pt x="9579" y="4222"/>
                </a:moveTo>
                <a:cubicBezTo>
                  <a:pt x="7690" y="2333"/>
                  <a:pt x="4131" y="2651"/>
                  <a:pt x="1596" y="3496"/>
                </a:cubicBezTo>
                <a:cubicBezTo>
                  <a:pt x="-584" y="4223"/>
                  <a:pt x="-459" y="9362"/>
                  <a:pt x="1596" y="10390"/>
                </a:cubicBezTo>
                <a:cubicBezTo>
                  <a:pt x="9404" y="14294"/>
                  <a:pt x="25323" y="16970"/>
                  <a:pt x="27722" y="8576"/>
                </a:cubicBezTo>
                <a:cubicBezTo>
                  <a:pt x="28387" y="6250"/>
                  <a:pt x="29886" y="2401"/>
                  <a:pt x="27722" y="1319"/>
                </a:cubicBezTo>
                <a:cubicBezTo>
                  <a:pt x="22096" y="-1494"/>
                  <a:pt x="15143" y="1319"/>
                  <a:pt x="8853" y="1319"/>
                </a:cubicBezTo>
              </a:path>
            </a:pathLst>
          </a:cu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g2c0ee9e2118_0_168"/>
          <p:cNvSpPr/>
          <p:nvPr/>
        </p:nvSpPr>
        <p:spPr>
          <a:xfrm>
            <a:off x="3436077" y="4323425"/>
            <a:ext cx="480950" cy="426700"/>
          </a:xfrm>
          <a:custGeom>
            <a:rect b="b" l="l" r="r" t="t"/>
            <a:pathLst>
              <a:path extrusionOk="0" h="17068" w="19238">
                <a:moveTo>
                  <a:pt x="6939" y="1088"/>
                </a:moveTo>
                <a:cubicBezTo>
                  <a:pt x="2158" y="1771"/>
                  <a:pt x="-2367" y="11617"/>
                  <a:pt x="1496" y="14514"/>
                </a:cubicBezTo>
                <a:cubicBezTo>
                  <a:pt x="4726" y="16936"/>
                  <a:pt x="9690" y="17745"/>
                  <a:pt x="13470" y="16328"/>
                </a:cubicBezTo>
                <a:cubicBezTo>
                  <a:pt x="17634" y="14767"/>
                  <a:pt x="20538" y="7969"/>
                  <a:pt x="18550" y="3991"/>
                </a:cubicBezTo>
                <a:cubicBezTo>
                  <a:pt x="17500" y="1891"/>
                  <a:pt x="14405" y="1660"/>
                  <a:pt x="12745" y="0"/>
                </a:cubicBezTo>
              </a:path>
            </a:pathLst>
          </a:cu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g2c0ee9e2118_0_168"/>
          <p:cNvSpPr/>
          <p:nvPr/>
        </p:nvSpPr>
        <p:spPr>
          <a:xfrm>
            <a:off x="4017750" y="2233043"/>
            <a:ext cx="2199125" cy="1349325"/>
          </a:xfrm>
          <a:custGeom>
            <a:rect b="b" l="l" r="r" t="t"/>
            <a:pathLst>
              <a:path extrusionOk="0" h="53973" w="87965">
                <a:moveTo>
                  <a:pt x="0" y="2698"/>
                </a:moveTo>
                <a:cubicBezTo>
                  <a:pt x="10539" y="-2572"/>
                  <a:pt x="24658" y="695"/>
                  <a:pt x="35198" y="5963"/>
                </a:cubicBezTo>
                <a:cubicBezTo>
                  <a:pt x="44754" y="10739"/>
                  <a:pt x="56566" y="13598"/>
                  <a:pt x="62775" y="22292"/>
                </a:cubicBezTo>
                <a:cubicBezTo>
                  <a:pt x="66323" y="27260"/>
                  <a:pt x="69274" y="32646"/>
                  <a:pt x="72935" y="37532"/>
                </a:cubicBezTo>
                <a:cubicBezTo>
                  <a:pt x="74328" y="39391"/>
                  <a:pt x="78024" y="40771"/>
                  <a:pt x="77289" y="42975"/>
                </a:cubicBezTo>
                <a:cubicBezTo>
                  <a:pt x="76732" y="44646"/>
                  <a:pt x="73454" y="43181"/>
                  <a:pt x="72209" y="44426"/>
                </a:cubicBezTo>
                <a:cubicBezTo>
                  <a:pt x="71009" y="45626"/>
                  <a:pt x="70972" y="48050"/>
                  <a:pt x="71846" y="49506"/>
                </a:cubicBezTo>
                <a:cubicBezTo>
                  <a:pt x="74190" y="53411"/>
                  <a:pt x="82538" y="55689"/>
                  <a:pt x="85272" y="52046"/>
                </a:cubicBezTo>
                <a:cubicBezTo>
                  <a:pt x="87139" y="49559"/>
                  <a:pt x="88840" y="45756"/>
                  <a:pt x="87449" y="42975"/>
                </a:cubicBezTo>
                <a:cubicBezTo>
                  <a:pt x="86092" y="40262"/>
                  <a:pt x="81411" y="42249"/>
                  <a:pt x="78378" y="42249"/>
                </a:cubicBezTo>
              </a:path>
            </a:pathLst>
          </a:cu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g2c0ee9e2118_0_168"/>
          <p:cNvSpPr/>
          <p:nvPr/>
        </p:nvSpPr>
        <p:spPr>
          <a:xfrm>
            <a:off x="2883825" y="3488850"/>
            <a:ext cx="2975425" cy="907150"/>
          </a:xfrm>
          <a:custGeom>
            <a:rect b="b" l="l" r="r" t="t"/>
            <a:pathLst>
              <a:path extrusionOk="0" h="36286" w="119017">
                <a:moveTo>
                  <a:pt x="0" y="36286"/>
                </a:moveTo>
                <a:cubicBezTo>
                  <a:pt x="4711" y="28043"/>
                  <a:pt x="11011" y="18191"/>
                  <a:pt x="20320" y="16328"/>
                </a:cubicBezTo>
                <a:cubicBezTo>
                  <a:pt x="44406" y="11508"/>
                  <a:pt x="69449" y="28338"/>
                  <a:pt x="93617" y="23948"/>
                </a:cubicBezTo>
                <a:cubicBezTo>
                  <a:pt x="105066" y="21868"/>
                  <a:pt x="109707" y="6981"/>
                  <a:pt x="119017" y="0"/>
                </a:cubicBezTo>
              </a:path>
            </a:pathLst>
          </a:cu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g2c0ee9e2118_0_168"/>
          <p:cNvSpPr/>
          <p:nvPr/>
        </p:nvSpPr>
        <p:spPr>
          <a:xfrm>
            <a:off x="3600475" y="3552350"/>
            <a:ext cx="2276925" cy="795700"/>
          </a:xfrm>
          <a:custGeom>
            <a:rect b="b" l="l" r="r" t="t"/>
            <a:pathLst>
              <a:path extrusionOk="0" h="31828" w="91077">
                <a:moveTo>
                  <a:pt x="0" y="29754"/>
                </a:moveTo>
                <a:cubicBezTo>
                  <a:pt x="6078" y="29754"/>
                  <a:pt x="12147" y="32565"/>
                  <a:pt x="18143" y="31568"/>
                </a:cubicBezTo>
                <a:cubicBezTo>
                  <a:pt x="28089" y="29915"/>
                  <a:pt x="38535" y="22382"/>
                  <a:pt x="47897" y="26126"/>
                </a:cubicBezTo>
                <a:cubicBezTo>
                  <a:pt x="55505" y="29169"/>
                  <a:pt x="64436" y="32346"/>
                  <a:pt x="72209" y="29754"/>
                </a:cubicBezTo>
                <a:cubicBezTo>
                  <a:pt x="83350" y="26039"/>
                  <a:pt x="91077" y="11744"/>
                  <a:pt x="91077" y="0"/>
                </a:cubicBezTo>
              </a:path>
            </a:pathLst>
          </a:cu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g2c0ee9e2118_0_168"/>
          <p:cNvSpPr/>
          <p:nvPr/>
        </p:nvSpPr>
        <p:spPr>
          <a:xfrm>
            <a:off x="5181144" y="3154350"/>
            <a:ext cx="520875" cy="461025"/>
          </a:xfrm>
          <a:custGeom>
            <a:rect b="b" l="l" r="r" t="t"/>
            <a:pathLst>
              <a:path extrusionOk="0" h="18441" w="20835">
                <a:moveTo>
                  <a:pt x="11159" y="2131"/>
                </a:moveTo>
                <a:cubicBezTo>
                  <a:pt x="7486" y="2131"/>
                  <a:pt x="2082" y="2021"/>
                  <a:pt x="636" y="5397"/>
                </a:cubicBezTo>
                <a:cubicBezTo>
                  <a:pt x="-1142" y="9548"/>
                  <a:pt x="1125" y="16511"/>
                  <a:pt x="5353" y="18097"/>
                </a:cubicBezTo>
                <a:cubicBezTo>
                  <a:pt x="8434" y="19253"/>
                  <a:pt x="11845" y="16666"/>
                  <a:pt x="14787" y="15194"/>
                </a:cubicBezTo>
                <a:cubicBezTo>
                  <a:pt x="16828" y="14173"/>
                  <a:pt x="20145" y="13804"/>
                  <a:pt x="20593" y="11566"/>
                </a:cubicBezTo>
                <a:cubicBezTo>
                  <a:pt x="21301" y="8028"/>
                  <a:pt x="20219" y="3929"/>
                  <a:pt x="18053" y="1043"/>
                </a:cubicBezTo>
                <a:cubicBezTo>
                  <a:pt x="16383" y="-1182"/>
                  <a:pt x="12489" y="1043"/>
                  <a:pt x="9707" y="1043"/>
                </a:cubicBezTo>
              </a:path>
            </a:pathLst>
          </a:cu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g2c0ee9e2118_0_168"/>
          <p:cNvSpPr/>
          <p:nvPr/>
        </p:nvSpPr>
        <p:spPr>
          <a:xfrm>
            <a:off x="5422238" y="2252864"/>
            <a:ext cx="5984625" cy="945675"/>
          </a:xfrm>
          <a:custGeom>
            <a:rect b="b" l="l" r="r" t="t"/>
            <a:pathLst>
              <a:path extrusionOk="0" h="37827" w="239385">
                <a:moveTo>
                  <a:pt x="426" y="37827"/>
                </a:moveTo>
                <a:cubicBezTo>
                  <a:pt x="-533" y="28723"/>
                  <a:pt x="-506" y="15432"/>
                  <a:pt x="7683" y="11339"/>
                </a:cubicBezTo>
                <a:cubicBezTo>
                  <a:pt x="13310" y="8526"/>
                  <a:pt x="20261" y="10976"/>
                  <a:pt x="26552" y="10976"/>
                </a:cubicBezTo>
                <a:cubicBezTo>
                  <a:pt x="38119" y="10976"/>
                  <a:pt x="49993" y="11484"/>
                  <a:pt x="61023" y="14967"/>
                </a:cubicBezTo>
                <a:cubicBezTo>
                  <a:pt x="71953" y="18418"/>
                  <a:pt x="84314" y="15535"/>
                  <a:pt x="95132" y="19322"/>
                </a:cubicBezTo>
                <a:cubicBezTo>
                  <a:pt x="107222" y="23554"/>
                  <a:pt x="120102" y="25537"/>
                  <a:pt x="132869" y="26579"/>
                </a:cubicBezTo>
                <a:cubicBezTo>
                  <a:pt x="149023" y="27897"/>
                  <a:pt x="165875" y="31280"/>
                  <a:pt x="181492" y="26942"/>
                </a:cubicBezTo>
                <a:cubicBezTo>
                  <a:pt x="200951" y="21537"/>
                  <a:pt x="229795" y="25412"/>
                  <a:pt x="238823" y="7347"/>
                </a:cubicBezTo>
                <a:cubicBezTo>
                  <a:pt x="239820" y="5352"/>
                  <a:pt x="239460" y="1599"/>
                  <a:pt x="237372" y="816"/>
                </a:cubicBezTo>
                <a:cubicBezTo>
                  <a:pt x="232729" y="-926"/>
                  <a:pt x="227454" y="816"/>
                  <a:pt x="222495" y="816"/>
                </a:cubicBezTo>
                <a:cubicBezTo>
                  <a:pt x="217508" y="816"/>
                  <a:pt x="209351" y="-350"/>
                  <a:pt x="207980" y="4445"/>
                </a:cubicBezTo>
                <a:cubicBezTo>
                  <a:pt x="207279" y="6898"/>
                  <a:pt x="206308" y="9696"/>
                  <a:pt x="207255" y="12065"/>
                </a:cubicBezTo>
                <a:cubicBezTo>
                  <a:pt x="209011" y="16458"/>
                  <a:pt x="216918" y="14649"/>
                  <a:pt x="221406" y="13153"/>
                </a:cubicBezTo>
                <a:cubicBezTo>
                  <a:pt x="224965" y="11967"/>
                  <a:pt x="230574" y="15912"/>
                  <a:pt x="232655" y="12790"/>
                </a:cubicBezTo>
              </a:path>
            </a:pathLst>
          </a:cu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g2c0ee9e2118_0_168"/>
          <p:cNvSpPr/>
          <p:nvPr/>
        </p:nvSpPr>
        <p:spPr>
          <a:xfrm>
            <a:off x="5576847" y="3525125"/>
            <a:ext cx="4945050" cy="1343175"/>
          </a:xfrm>
          <a:custGeom>
            <a:rect b="b" l="l" r="r" t="t"/>
            <a:pathLst>
              <a:path extrusionOk="0" h="53727" w="197802">
                <a:moveTo>
                  <a:pt x="411" y="0"/>
                </a:moveTo>
                <a:cubicBezTo>
                  <a:pt x="-1113" y="3049"/>
                  <a:pt x="2979" y="6427"/>
                  <a:pt x="5128" y="9072"/>
                </a:cubicBezTo>
                <a:cubicBezTo>
                  <a:pt x="19732" y="27047"/>
                  <a:pt x="49660" y="34788"/>
                  <a:pt x="71894" y="28303"/>
                </a:cubicBezTo>
                <a:cubicBezTo>
                  <a:pt x="79949" y="25953"/>
                  <a:pt x="87833" y="22330"/>
                  <a:pt x="96205" y="21772"/>
                </a:cubicBezTo>
                <a:cubicBezTo>
                  <a:pt x="106223" y="21105"/>
                  <a:pt x="116477" y="23379"/>
                  <a:pt x="126322" y="21409"/>
                </a:cubicBezTo>
                <a:cubicBezTo>
                  <a:pt x="136894" y="19294"/>
                  <a:pt x="147834" y="19595"/>
                  <a:pt x="158616" y="19595"/>
                </a:cubicBezTo>
                <a:cubicBezTo>
                  <a:pt x="164060" y="19595"/>
                  <a:pt x="169970" y="17747"/>
                  <a:pt x="174945" y="19957"/>
                </a:cubicBezTo>
                <a:cubicBezTo>
                  <a:pt x="181556" y="22894"/>
                  <a:pt x="183984" y="33184"/>
                  <a:pt x="182565" y="40277"/>
                </a:cubicBezTo>
                <a:cubicBezTo>
                  <a:pt x="181769" y="44255"/>
                  <a:pt x="173493" y="42091"/>
                  <a:pt x="171679" y="45720"/>
                </a:cubicBezTo>
                <a:cubicBezTo>
                  <a:pt x="170463" y="48151"/>
                  <a:pt x="173368" y="52082"/>
                  <a:pt x="176034" y="52615"/>
                </a:cubicBezTo>
                <a:cubicBezTo>
                  <a:pt x="183035" y="54016"/>
                  <a:pt x="193888" y="55010"/>
                  <a:pt x="197079" y="48623"/>
                </a:cubicBezTo>
                <a:cubicBezTo>
                  <a:pt x="198535" y="45710"/>
                  <a:pt x="197628" y="40219"/>
                  <a:pt x="194539" y="39189"/>
                </a:cubicBezTo>
                <a:cubicBezTo>
                  <a:pt x="189584" y="37537"/>
                  <a:pt x="183608" y="38304"/>
                  <a:pt x="178936" y="40640"/>
                </a:cubicBezTo>
              </a:path>
            </a:pathLst>
          </a:cu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g2c0ee9e2118_0_168"/>
          <p:cNvSpPr/>
          <p:nvPr/>
        </p:nvSpPr>
        <p:spPr>
          <a:xfrm>
            <a:off x="9896050" y="3987775"/>
            <a:ext cx="1298150" cy="899700"/>
          </a:xfrm>
          <a:custGeom>
            <a:rect b="b" l="l" r="r" t="t"/>
            <a:pathLst>
              <a:path extrusionOk="0" h="35988" w="51926">
                <a:moveTo>
                  <a:pt x="0" y="0"/>
                </a:moveTo>
                <a:cubicBezTo>
                  <a:pt x="8346" y="3629"/>
                  <a:pt x="8154" y="4105"/>
                  <a:pt x="16691" y="7257"/>
                </a:cubicBezTo>
                <a:cubicBezTo>
                  <a:pt x="21463" y="9019"/>
                  <a:pt x="27949" y="8066"/>
                  <a:pt x="31206" y="11974"/>
                </a:cubicBezTo>
                <a:cubicBezTo>
                  <a:pt x="33079" y="14222"/>
                  <a:pt x="34362" y="18614"/>
                  <a:pt x="32294" y="20683"/>
                </a:cubicBezTo>
                <a:cubicBezTo>
                  <a:pt x="31506" y="21472"/>
                  <a:pt x="29527" y="20412"/>
                  <a:pt x="29028" y="21409"/>
                </a:cubicBezTo>
                <a:cubicBezTo>
                  <a:pt x="27401" y="24661"/>
                  <a:pt x="29240" y="28694"/>
                  <a:pt x="29754" y="32294"/>
                </a:cubicBezTo>
                <a:cubicBezTo>
                  <a:pt x="30170" y="35207"/>
                  <a:pt x="35577" y="33169"/>
                  <a:pt x="38463" y="33746"/>
                </a:cubicBezTo>
                <a:cubicBezTo>
                  <a:pt x="41139" y="34281"/>
                  <a:pt x="44077" y="36914"/>
                  <a:pt x="46446" y="35560"/>
                </a:cubicBezTo>
                <a:cubicBezTo>
                  <a:pt x="50133" y="33452"/>
                  <a:pt x="53804" y="26588"/>
                  <a:pt x="50800" y="23586"/>
                </a:cubicBezTo>
                <a:cubicBezTo>
                  <a:pt x="46113" y="18902"/>
                  <a:pt x="38581" y="14235"/>
                  <a:pt x="32294" y="16329"/>
                </a:cubicBezTo>
                <a:cubicBezTo>
                  <a:pt x="30986" y="16765"/>
                  <a:pt x="30902" y="18830"/>
                  <a:pt x="29754" y="19594"/>
                </a:cubicBezTo>
              </a:path>
            </a:pathLst>
          </a:cu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6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7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9" name="Shape 379"/>
        <p:cNvGrpSpPr/>
        <p:nvPr/>
      </p:nvGrpSpPr>
      <p:grpSpPr>
        <a:xfrm>
          <a:off x="0" y="0"/>
          <a:ext cx="0" cy="0"/>
          <a:chOff x="0" y="0"/>
          <a:chExt cx="0" cy="0"/>
        </a:xfrm>
      </p:grpSpPr>
      <p:sp>
        <p:nvSpPr>
          <p:cNvPr id="380" name="Google Shape;380;g2c0ee9e2118_0_254"/>
          <p:cNvSpPr/>
          <p:nvPr/>
        </p:nvSpPr>
        <p:spPr>
          <a:xfrm>
            <a:off x="-91497" y="-520626"/>
            <a:ext cx="12839700" cy="8153400"/>
          </a:xfrm>
          <a:prstGeom prst="rect">
            <a:avLst/>
          </a:prstGeom>
          <a:solidFill>
            <a:srgbClr val="000000">
              <a:alpha val="89019"/>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800" u="none" cap="none" strike="noStrike">
              <a:solidFill>
                <a:schemeClr val="lt1"/>
              </a:solidFill>
              <a:latin typeface="Calibri"/>
              <a:ea typeface="Calibri"/>
              <a:cs typeface="Calibri"/>
              <a:sym typeface="Calibri"/>
            </a:endParaRPr>
          </a:p>
        </p:txBody>
      </p:sp>
      <p:cxnSp>
        <p:nvCxnSpPr>
          <p:cNvPr id="381" name="Google Shape;381;g2c0ee9e2118_0_254"/>
          <p:cNvCxnSpPr/>
          <p:nvPr/>
        </p:nvCxnSpPr>
        <p:spPr>
          <a:xfrm>
            <a:off x="6095214" y="871146"/>
            <a:ext cx="736800" cy="0"/>
          </a:xfrm>
          <a:prstGeom prst="straightConnector1">
            <a:avLst/>
          </a:prstGeom>
          <a:noFill/>
          <a:ln cap="flat" cmpd="sng" w="57150">
            <a:solidFill>
              <a:schemeClr val="accent4"/>
            </a:solidFill>
            <a:prstDash val="solid"/>
            <a:miter lim="800000"/>
            <a:headEnd len="sm" w="sm" type="none"/>
            <a:tailEnd len="sm" w="sm" type="none"/>
          </a:ln>
        </p:spPr>
      </p:cxnSp>
      <p:sp>
        <p:nvSpPr>
          <p:cNvPr id="382" name="Google Shape;382;g2c0ee9e2118_0_254"/>
          <p:cNvSpPr/>
          <p:nvPr/>
        </p:nvSpPr>
        <p:spPr>
          <a:xfrm>
            <a:off x="-145922" y="-520626"/>
            <a:ext cx="12839700" cy="8153400"/>
          </a:xfrm>
          <a:prstGeom prst="rect">
            <a:avLst/>
          </a:prstGeom>
          <a:solidFill>
            <a:srgbClr val="000000">
              <a:alpha val="89019"/>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800" u="none" cap="none" strike="noStrike">
              <a:solidFill>
                <a:schemeClr val="lt1"/>
              </a:solidFill>
              <a:latin typeface="Calibri"/>
              <a:ea typeface="Calibri"/>
              <a:cs typeface="Calibri"/>
              <a:sym typeface="Calibri"/>
            </a:endParaRPr>
          </a:p>
        </p:txBody>
      </p:sp>
      <p:sp>
        <p:nvSpPr>
          <p:cNvPr id="383" name="Google Shape;383;g2c0ee9e2118_0_254"/>
          <p:cNvSpPr txBox="1"/>
          <p:nvPr/>
        </p:nvSpPr>
        <p:spPr>
          <a:xfrm>
            <a:off x="1884155" y="244433"/>
            <a:ext cx="7082700" cy="585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100"/>
              <a:buFont typeface="Arial"/>
              <a:buNone/>
            </a:pPr>
            <a:r>
              <a:rPr b="1" i="0" lang="en-US" sz="3200" u="none" cap="none" strike="noStrike">
                <a:solidFill>
                  <a:schemeClr val="lt1"/>
                </a:solidFill>
                <a:latin typeface="Calibri"/>
                <a:ea typeface="Calibri"/>
                <a:cs typeface="Calibri"/>
                <a:sym typeface="Calibri"/>
              </a:rPr>
              <a:t>DATA</a:t>
            </a:r>
            <a:r>
              <a:rPr b="1" lang="en-US" sz="3200">
                <a:solidFill>
                  <a:schemeClr val="lt1"/>
                </a:solidFill>
                <a:latin typeface="Calibri"/>
                <a:ea typeface="Calibri"/>
                <a:cs typeface="Calibri"/>
                <a:sym typeface="Calibri"/>
              </a:rPr>
              <a:t>BASE</a:t>
            </a:r>
            <a:r>
              <a:rPr b="1" i="0" lang="en-US" sz="3200" u="none" cap="none" strike="noStrike">
                <a:solidFill>
                  <a:schemeClr val="lt1"/>
                </a:solidFill>
                <a:latin typeface="Calibri"/>
                <a:ea typeface="Calibri"/>
                <a:cs typeface="Calibri"/>
                <a:sym typeface="Calibri"/>
              </a:rPr>
              <a:t> MODELLING</a:t>
            </a:r>
            <a:endParaRPr b="1" i="0" sz="3200" u="none" cap="none" strike="noStrike">
              <a:solidFill>
                <a:schemeClr val="lt1"/>
              </a:solidFill>
              <a:latin typeface="Calibri"/>
              <a:ea typeface="Calibri"/>
              <a:cs typeface="Calibri"/>
              <a:sym typeface="Calibri"/>
            </a:endParaRPr>
          </a:p>
        </p:txBody>
      </p:sp>
      <p:sp>
        <p:nvSpPr>
          <p:cNvPr id="384" name="Google Shape;384;g2c0ee9e2118_0_254"/>
          <p:cNvSpPr/>
          <p:nvPr/>
        </p:nvSpPr>
        <p:spPr>
          <a:xfrm>
            <a:off x="117150" y="1149950"/>
            <a:ext cx="12192000" cy="53670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385" name="Google Shape;385;g2c0ee9e2118_0_254"/>
          <p:cNvSpPr txBox="1"/>
          <p:nvPr/>
        </p:nvSpPr>
        <p:spPr>
          <a:xfrm>
            <a:off x="2821048" y="6032300"/>
            <a:ext cx="5208900" cy="286200"/>
          </a:xfrm>
          <a:prstGeom prst="rect">
            <a:avLst/>
          </a:prstGeom>
          <a:noFill/>
          <a:ln>
            <a:noFill/>
          </a:ln>
        </p:spPr>
        <p:txBody>
          <a:bodyPr anchorCtr="0" anchor="t" bIns="45700" lIns="91425" spcFirstLastPara="1" rIns="91425" wrap="square" tIns="45700">
            <a:spAutoFit/>
          </a:bodyPr>
          <a:lstStyle/>
          <a:p>
            <a:pPr indent="0" lvl="0" marL="0" marR="0" rtl="0" algn="l">
              <a:lnSpc>
                <a:spcPct val="90000"/>
              </a:lnSpc>
              <a:spcBef>
                <a:spcPts val="0"/>
              </a:spcBef>
              <a:spcAft>
                <a:spcPts val="0"/>
              </a:spcAft>
              <a:buClr>
                <a:srgbClr val="000000"/>
              </a:buClr>
              <a:buSzPts val="1400"/>
              <a:buFont typeface="Arial"/>
              <a:buNone/>
            </a:pPr>
            <a:r>
              <a:rPr b="0" i="0" lang="en-US" sz="1400" u="none" cap="none" strike="noStrike">
                <a:solidFill>
                  <a:schemeClr val="dk1"/>
                </a:solidFill>
                <a:latin typeface="Poppins"/>
                <a:ea typeface="Poppins"/>
                <a:cs typeface="Poppins"/>
                <a:sym typeface="Poppins"/>
              </a:rPr>
              <a:t>2nd Normal Form 		to 		3rd Normal Form</a:t>
            </a:r>
            <a:endParaRPr b="0" i="0" sz="1400" u="none" cap="none" strike="noStrike">
              <a:solidFill>
                <a:schemeClr val="dk1"/>
              </a:solidFill>
              <a:latin typeface="Poppins"/>
              <a:ea typeface="Poppins"/>
              <a:cs typeface="Poppins"/>
              <a:sym typeface="Poppins"/>
            </a:endParaRPr>
          </a:p>
        </p:txBody>
      </p:sp>
      <p:pic>
        <p:nvPicPr>
          <p:cNvPr id="386" name="Google Shape;386;g2c0ee9e2118_0_254"/>
          <p:cNvPicPr preferRelativeResize="0"/>
          <p:nvPr/>
        </p:nvPicPr>
        <p:blipFill rotWithShape="1">
          <a:blip r:embed="rId3">
            <a:alphaModFix/>
          </a:blip>
          <a:srcRect b="0" l="0" r="0" t="0"/>
          <a:stretch/>
        </p:blipFill>
        <p:spPr>
          <a:xfrm>
            <a:off x="616088" y="1857962"/>
            <a:ext cx="11194127" cy="3145801"/>
          </a:xfrm>
          <a:prstGeom prst="rect">
            <a:avLst/>
          </a:prstGeom>
          <a:noFill/>
          <a:ln>
            <a:noFill/>
          </a:ln>
        </p:spPr>
      </p:pic>
      <p:cxnSp>
        <p:nvCxnSpPr>
          <p:cNvPr id="387" name="Google Shape;387;g2c0ee9e2118_0_254"/>
          <p:cNvCxnSpPr/>
          <p:nvPr/>
        </p:nvCxnSpPr>
        <p:spPr>
          <a:xfrm>
            <a:off x="4861400" y="2209775"/>
            <a:ext cx="1941300" cy="10200"/>
          </a:xfrm>
          <a:prstGeom prst="straightConnector1">
            <a:avLst/>
          </a:prstGeom>
          <a:noFill/>
          <a:ln cap="flat" cmpd="sng" w="28575">
            <a:solidFill>
              <a:schemeClr val="accent2"/>
            </a:solidFill>
            <a:prstDash val="solid"/>
            <a:round/>
            <a:headEnd len="sm" w="sm" type="none"/>
            <a:tailEnd len="med" w="med" type="triangle"/>
          </a:ln>
        </p:spPr>
      </p:cxnSp>
      <p:cxnSp>
        <p:nvCxnSpPr>
          <p:cNvPr id="388" name="Google Shape;388;g2c0ee9e2118_0_254"/>
          <p:cNvCxnSpPr/>
          <p:nvPr/>
        </p:nvCxnSpPr>
        <p:spPr>
          <a:xfrm>
            <a:off x="5242500" y="4467526"/>
            <a:ext cx="1941300" cy="10200"/>
          </a:xfrm>
          <a:prstGeom prst="straightConnector1">
            <a:avLst/>
          </a:prstGeom>
          <a:noFill/>
          <a:ln cap="flat" cmpd="sng" w="28575">
            <a:solidFill>
              <a:schemeClr val="accent2"/>
            </a:solidFill>
            <a:prstDash val="solid"/>
            <a:round/>
            <a:headEnd len="sm" w="sm" type="none"/>
            <a:tailEnd len="med" w="med" type="triangle"/>
          </a:ln>
        </p:spPr>
      </p:cxnSp>
      <p:sp>
        <p:nvSpPr>
          <p:cNvPr id="389" name="Google Shape;389;g2c0ee9e2118_0_254"/>
          <p:cNvSpPr/>
          <p:nvPr/>
        </p:nvSpPr>
        <p:spPr>
          <a:xfrm>
            <a:off x="3247028" y="2127254"/>
            <a:ext cx="768550" cy="488225"/>
          </a:xfrm>
          <a:custGeom>
            <a:rect b="b" l="l" r="r" t="t"/>
            <a:pathLst>
              <a:path extrusionOk="0" h="19529" w="30742">
                <a:moveTo>
                  <a:pt x="7244" y="5115"/>
                </a:moveTo>
                <a:cubicBezTo>
                  <a:pt x="2589" y="5115"/>
                  <a:pt x="-2554" y="15421"/>
                  <a:pt x="1438" y="17815"/>
                </a:cubicBezTo>
                <a:cubicBezTo>
                  <a:pt x="5608" y="20316"/>
                  <a:pt x="11090" y="19267"/>
                  <a:pt x="15952" y="19267"/>
                </a:cubicBezTo>
                <a:cubicBezTo>
                  <a:pt x="20390" y="19267"/>
                  <a:pt x="26668" y="19244"/>
                  <a:pt x="28652" y="15275"/>
                </a:cubicBezTo>
                <a:cubicBezTo>
                  <a:pt x="30383" y="11811"/>
                  <a:pt x="32038" y="6084"/>
                  <a:pt x="29015" y="3664"/>
                </a:cubicBezTo>
                <a:cubicBezTo>
                  <a:pt x="22871" y="-1254"/>
                  <a:pt x="10347" y="-1392"/>
                  <a:pt x="5429" y="4752"/>
                </a:cubicBezTo>
              </a:path>
            </a:pathLst>
          </a:cu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g2c0ee9e2118_0_254"/>
          <p:cNvSpPr/>
          <p:nvPr/>
        </p:nvSpPr>
        <p:spPr>
          <a:xfrm>
            <a:off x="2598998" y="4335812"/>
            <a:ext cx="722050" cy="353025"/>
          </a:xfrm>
          <a:custGeom>
            <a:rect b="b" l="l" r="r" t="t"/>
            <a:pathLst>
              <a:path extrusionOk="0" h="14121" w="28882">
                <a:moveTo>
                  <a:pt x="9579" y="4222"/>
                </a:moveTo>
                <a:cubicBezTo>
                  <a:pt x="7690" y="2333"/>
                  <a:pt x="4131" y="2651"/>
                  <a:pt x="1596" y="3496"/>
                </a:cubicBezTo>
                <a:cubicBezTo>
                  <a:pt x="-584" y="4223"/>
                  <a:pt x="-459" y="9362"/>
                  <a:pt x="1596" y="10390"/>
                </a:cubicBezTo>
                <a:cubicBezTo>
                  <a:pt x="9404" y="14294"/>
                  <a:pt x="25323" y="16970"/>
                  <a:pt x="27722" y="8576"/>
                </a:cubicBezTo>
                <a:cubicBezTo>
                  <a:pt x="28387" y="6250"/>
                  <a:pt x="29886" y="2401"/>
                  <a:pt x="27722" y="1319"/>
                </a:cubicBezTo>
                <a:cubicBezTo>
                  <a:pt x="22096" y="-1494"/>
                  <a:pt x="15143" y="1319"/>
                  <a:pt x="8853" y="1319"/>
                </a:cubicBezTo>
              </a:path>
            </a:pathLst>
          </a:cu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g2c0ee9e2118_0_254"/>
          <p:cNvSpPr/>
          <p:nvPr/>
        </p:nvSpPr>
        <p:spPr>
          <a:xfrm>
            <a:off x="3436077" y="4323425"/>
            <a:ext cx="480950" cy="426700"/>
          </a:xfrm>
          <a:custGeom>
            <a:rect b="b" l="l" r="r" t="t"/>
            <a:pathLst>
              <a:path extrusionOk="0" h="17068" w="19238">
                <a:moveTo>
                  <a:pt x="6939" y="1088"/>
                </a:moveTo>
                <a:cubicBezTo>
                  <a:pt x="2158" y="1771"/>
                  <a:pt x="-2367" y="11617"/>
                  <a:pt x="1496" y="14514"/>
                </a:cubicBezTo>
                <a:cubicBezTo>
                  <a:pt x="4726" y="16936"/>
                  <a:pt x="9690" y="17745"/>
                  <a:pt x="13470" y="16328"/>
                </a:cubicBezTo>
                <a:cubicBezTo>
                  <a:pt x="17634" y="14767"/>
                  <a:pt x="20538" y="7969"/>
                  <a:pt x="18550" y="3991"/>
                </a:cubicBezTo>
                <a:cubicBezTo>
                  <a:pt x="17500" y="1891"/>
                  <a:pt x="14405" y="1660"/>
                  <a:pt x="12745" y="0"/>
                </a:cubicBezTo>
              </a:path>
            </a:pathLst>
          </a:cu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g2c0ee9e2118_0_254"/>
          <p:cNvSpPr/>
          <p:nvPr/>
        </p:nvSpPr>
        <p:spPr>
          <a:xfrm>
            <a:off x="4017750" y="2233043"/>
            <a:ext cx="2199125" cy="1349325"/>
          </a:xfrm>
          <a:custGeom>
            <a:rect b="b" l="l" r="r" t="t"/>
            <a:pathLst>
              <a:path extrusionOk="0" h="53973" w="87965">
                <a:moveTo>
                  <a:pt x="0" y="2698"/>
                </a:moveTo>
                <a:cubicBezTo>
                  <a:pt x="10539" y="-2572"/>
                  <a:pt x="24658" y="695"/>
                  <a:pt x="35198" y="5963"/>
                </a:cubicBezTo>
                <a:cubicBezTo>
                  <a:pt x="44754" y="10739"/>
                  <a:pt x="56566" y="13598"/>
                  <a:pt x="62775" y="22292"/>
                </a:cubicBezTo>
                <a:cubicBezTo>
                  <a:pt x="66323" y="27260"/>
                  <a:pt x="69274" y="32646"/>
                  <a:pt x="72935" y="37532"/>
                </a:cubicBezTo>
                <a:cubicBezTo>
                  <a:pt x="74328" y="39391"/>
                  <a:pt x="78024" y="40771"/>
                  <a:pt x="77289" y="42975"/>
                </a:cubicBezTo>
                <a:cubicBezTo>
                  <a:pt x="76732" y="44646"/>
                  <a:pt x="73454" y="43181"/>
                  <a:pt x="72209" y="44426"/>
                </a:cubicBezTo>
                <a:cubicBezTo>
                  <a:pt x="71009" y="45626"/>
                  <a:pt x="70972" y="48050"/>
                  <a:pt x="71846" y="49506"/>
                </a:cubicBezTo>
                <a:cubicBezTo>
                  <a:pt x="74190" y="53411"/>
                  <a:pt x="82538" y="55689"/>
                  <a:pt x="85272" y="52046"/>
                </a:cubicBezTo>
                <a:cubicBezTo>
                  <a:pt x="87139" y="49559"/>
                  <a:pt x="88840" y="45756"/>
                  <a:pt x="87449" y="42975"/>
                </a:cubicBezTo>
                <a:cubicBezTo>
                  <a:pt x="86092" y="40262"/>
                  <a:pt x="81411" y="42249"/>
                  <a:pt x="78378" y="42249"/>
                </a:cubicBezTo>
              </a:path>
            </a:pathLst>
          </a:cu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g2c0ee9e2118_0_254"/>
          <p:cNvSpPr/>
          <p:nvPr/>
        </p:nvSpPr>
        <p:spPr>
          <a:xfrm>
            <a:off x="2883825" y="3488850"/>
            <a:ext cx="2975425" cy="907150"/>
          </a:xfrm>
          <a:custGeom>
            <a:rect b="b" l="l" r="r" t="t"/>
            <a:pathLst>
              <a:path extrusionOk="0" h="36286" w="119017">
                <a:moveTo>
                  <a:pt x="0" y="36286"/>
                </a:moveTo>
                <a:cubicBezTo>
                  <a:pt x="4711" y="28043"/>
                  <a:pt x="11011" y="18191"/>
                  <a:pt x="20320" y="16328"/>
                </a:cubicBezTo>
                <a:cubicBezTo>
                  <a:pt x="44406" y="11508"/>
                  <a:pt x="69449" y="28338"/>
                  <a:pt x="93617" y="23948"/>
                </a:cubicBezTo>
                <a:cubicBezTo>
                  <a:pt x="105066" y="21868"/>
                  <a:pt x="109707" y="6981"/>
                  <a:pt x="119017" y="0"/>
                </a:cubicBezTo>
              </a:path>
            </a:pathLst>
          </a:cu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g2c0ee9e2118_0_254"/>
          <p:cNvSpPr/>
          <p:nvPr/>
        </p:nvSpPr>
        <p:spPr>
          <a:xfrm>
            <a:off x="3600475" y="3552350"/>
            <a:ext cx="2276925" cy="795700"/>
          </a:xfrm>
          <a:custGeom>
            <a:rect b="b" l="l" r="r" t="t"/>
            <a:pathLst>
              <a:path extrusionOk="0" h="31828" w="91077">
                <a:moveTo>
                  <a:pt x="0" y="29754"/>
                </a:moveTo>
                <a:cubicBezTo>
                  <a:pt x="6078" y="29754"/>
                  <a:pt x="12147" y="32565"/>
                  <a:pt x="18143" y="31568"/>
                </a:cubicBezTo>
                <a:cubicBezTo>
                  <a:pt x="28089" y="29915"/>
                  <a:pt x="38535" y="22382"/>
                  <a:pt x="47897" y="26126"/>
                </a:cubicBezTo>
                <a:cubicBezTo>
                  <a:pt x="55505" y="29169"/>
                  <a:pt x="64436" y="32346"/>
                  <a:pt x="72209" y="29754"/>
                </a:cubicBezTo>
                <a:cubicBezTo>
                  <a:pt x="83350" y="26039"/>
                  <a:pt x="91077" y="11744"/>
                  <a:pt x="91077" y="0"/>
                </a:cubicBezTo>
              </a:path>
            </a:pathLst>
          </a:cu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g2c0ee9e2118_0_254"/>
          <p:cNvSpPr/>
          <p:nvPr/>
        </p:nvSpPr>
        <p:spPr>
          <a:xfrm>
            <a:off x="5181144" y="3154350"/>
            <a:ext cx="520875" cy="461025"/>
          </a:xfrm>
          <a:custGeom>
            <a:rect b="b" l="l" r="r" t="t"/>
            <a:pathLst>
              <a:path extrusionOk="0" h="18441" w="20835">
                <a:moveTo>
                  <a:pt x="11159" y="2131"/>
                </a:moveTo>
                <a:cubicBezTo>
                  <a:pt x="7486" y="2131"/>
                  <a:pt x="2082" y="2021"/>
                  <a:pt x="636" y="5397"/>
                </a:cubicBezTo>
                <a:cubicBezTo>
                  <a:pt x="-1142" y="9548"/>
                  <a:pt x="1125" y="16511"/>
                  <a:pt x="5353" y="18097"/>
                </a:cubicBezTo>
                <a:cubicBezTo>
                  <a:pt x="8434" y="19253"/>
                  <a:pt x="11845" y="16666"/>
                  <a:pt x="14787" y="15194"/>
                </a:cubicBezTo>
                <a:cubicBezTo>
                  <a:pt x="16828" y="14173"/>
                  <a:pt x="20145" y="13804"/>
                  <a:pt x="20593" y="11566"/>
                </a:cubicBezTo>
                <a:cubicBezTo>
                  <a:pt x="21301" y="8028"/>
                  <a:pt x="20219" y="3929"/>
                  <a:pt x="18053" y="1043"/>
                </a:cubicBezTo>
                <a:cubicBezTo>
                  <a:pt x="16383" y="-1182"/>
                  <a:pt x="12489" y="1043"/>
                  <a:pt x="9707" y="1043"/>
                </a:cubicBezTo>
              </a:path>
            </a:pathLst>
          </a:cu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g2c0ee9e2118_0_254"/>
          <p:cNvSpPr/>
          <p:nvPr/>
        </p:nvSpPr>
        <p:spPr>
          <a:xfrm>
            <a:off x="5422238" y="2252864"/>
            <a:ext cx="5984625" cy="945675"/>
          </a:xfrm>
          <a:custGeom>
            <a:rect b="b" l="l" r="r" t="t"/>
            <a:pathLst>
              <a:path extrusionOk="0" h="37827" w="239385">
                <a:moveTo>
                  <a:pt x="426" y="37827"/>
                </a:moveTo>
                <a:cubicBezTo>
                  <a:pt x="-533" y="28723"/>
                  <a:pt x="-506" y="15432"/>
                  <a:pt x="7683" y="11339"/>
                </a:cubicBezTo>
                <a:cubicBezTo>
                  <a:pt x="13310" y="8526"/>
                  <a:pt x="20261" y="10976"/>
                  <a:pt x="26552" y="10976"/>
                </a:cubicBezTo>
                <a:cubicBezTo>
                  <a:pt x="38119" y="10976"/>
                  <a:pt x="49993" y="11484"/>
                  <a:pt x="61023" y="14967"/>
                </a:cubicBezTo>
                <a:cubicBezTo>
                  <a:pt x="71953" y="18418"/>
                  <a:pt x="84314" y="15535"/>
                  <a:pt x="95132" y="19322"/>
                </a:cubicBezTo>
                <a:cubicBezTo>
                  <a:pt x="107222" y="23554"/>
                  <a:pt x="120102" y="25537"/>
                  <a:pt x="132869" y="26579"/>
                </a:cubicBezTo>
                <a:cubicBezTo>
                  <a:pt x="149023" y="27897"/>
                  <a:pt x="165875" y="31280"/>
                  <a:pt x="181492" y="26942"/>
                </a:cubicBezTo>
                <a:cubicBezTo>
                  <a:pt x="200951" y="21537"/>
                  <a:pt x="229795" y="25412"/>
                  <a:pt x="238823" y="7347"/>
                </a:cubicBezTo>
                <a:cubicBezTo>
                  <a:pt x="239820" y="5352"/>
                  <a:pt x="239460" y="1599"/>
                  <a:pt x="237372" y="816"/>
                </a:cubicBezTo>
                <a:cubicBezTo>
                  <a:pt x="232729" y="-926"/>
                  <a:pt x="227454" y="816"/>
                  <a:pt x="222495" y="816"/>
                </a:cubicBezTo>
                <a:cubicBezTo>
                  <a:pt x="217508" y="816"/>
                  <a:pt x="209351" y="-350"/>
                  <a:pt x="207980" y="4445"/>
                </a:cubicBezTo>
                <a:cubicBezTo>
                  <a:pt x="207279" y="6898"/>
                  <a:pt x="206308" y="9696"/>
                  <a:pt x="207255" y="12065"/>
                </a:cubicBezTo>
                <a:cubicBezTo>
                  <a:pt x="209011" y="16458"/>
                  <a:pt x="216918" y="14649"/>
                  <a:pt x="221406" y="13153"/>
                </a:cubicBezTo>
                <a:cubicBezTo>
                  <a:pt x="224965" y="11967"/>
                  <a:pt x="230574" y="15912"/>
                  <a:pt x="232655" y="12790"/>
                </a:cubicBezTo>
              </a:path>
            </a:pathLst>
          </a:cu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g2c0ee9e2118_0_254"/>
          <p:cNvSpPr/>
          <p:nvPr/>
        </p:nvSpPr>
        <p:spPr>
          <a:xfrm>
            <a:off x="5576847" y="3525125"/>
            <a:ext cx="4945050" cy="1343175"/>
          </a:xfrm>
          <a:custGeom>
            <a:rect b="b" l="l" r="r" t="t"/>
            <a:pathLst>
              <a:path extrusionOk="0" h="53727" w="197802">
                <a:moveTo>
                  <a:pt x="411" y="0"/>
                </a:moveTo>
                <a:cubicBezTo>
                  <a:pt x="-1113" y="3049"/>
                  <a:pt x="2979" y="6427"/>
                  <a:pt x="5128" y="9072"/>
                </a:cubicBezTo>
                <a:cubicBezTo>
                  <a:pt x="19732" y="27047"/>
                  <a:pt x="49660" y="34788"/>
                  <a:pt x="71894" y="28303"/>
                </a:cubicBezTo>
                <a:cubicBezTo>
                  <a:pt x="79949" y="25953"/>
                  <a:pt x="87833" y="22330"/>
                  <a:pt x="96205" y="21772"/>
                </a:cubicBezTo>
                <a:cubicBezTo>
                  <a:pt x="106223" y="21105"/>
                  <a:pt x="116477" y="23379"/>
                  <a:pt x="126322" y="21409"/>
                </a:cubicBezTo>
                <a:cubicBezTo>
                  <a:pt x="136894" y="19294"/>
                  <a:pt x="147834" y="19595"/>
                  <a:pt x="158616" y="19595"/>
                </a:cubicBezTo>
                <a:cubicBezTo>
                  <a:pt x="164060" y="19595"/>
                  <a:pt x="169970" y="17747"/>
                  <a:pt x="174945" y="19957"/>
                </a:cubicBezTo>
                <a:cubicBezTo>
                  <a:pt x="181556" y="22894"/>
                  <a:pt x="183984" y="33184"/>
                  <a:pt x="182565" y="40277"/>
                </a:cubicBezTo>
                <a:cubicBezTo>
                  <a:pt x="181769" y="44255"/>
                  <a:pt x="173493" y="42091"/>
                  <a:pt x="171679" y="45720"/>
                </a:cubicBezTo>
                <a:cubicBezTo>
                  <a:pt x="170463" y="48151"/>
                  <a:pt x="173368" y="52082"/>
                  <a:pt x="176034" y="52615"/>
                </a:cubicBezTo>
                <a:cubicBezTo>
                  <a:pt x="183035" y="54016"/>
                  <a:pt x="193888" y="55010"/>
                  <a:pt x="197079" y="48623"/>
                </a:cubicBezTo>
                <a:cubicBezTo>
                  <a:pt x="198535" y="45710"/>
                  <a:pt x="197628" y="40219"/>
                  <a:pt x="194539" y="39189"/>
                </a:cubicBezTo>
                <a:cubicBezTo>
                  <a:pt x="189584" y="37537"/>
                  <a:pt x="183608" y="38304"/>
                  <a:pt x="178936" y="40640"/>
                </a:cubicBezTo>
              </a:path>
            </a:pathLst>
          </a:cu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g2c0ee9e2118_0_254"/>
          <p:cNvSpPr/>
          <p:nvPr/>
        </p:nvSpPr>
        <p:spPr>
          <a:xfrm>
            <a:off x="9896050" y="3987775"/>
            <a:ext cx="1298150" cy="899700"/>
          </a:xfrm>
          <a:custGeom>
            <a:rect b="b" l="l" r="r" t="t"/>
            <a:pathLst>
              <a:path extrusionOk="0" h="35988" w="51926">
                <a:moveTo>
                  <a:pt x="0" y="0"/>
                </a:moveTo>
                <a:cubicBezTo>
                  <a:pt x="8346" y="3629"/>
                  <a:pt x="8154" y="4105"/>
                  <a:pt x="16691" y="7257"/>
                </a:cubicBezTo>
                <a:cubicBezTo>
                  <a:pt x="21463" y="9019"/>
                  <a:pt x="27949" y="8066"/>
                  <a:pt x="31206" y="11974"/>
                </a:cubicBezTo>
                <a:cubicBezTo>
                  <a:pt x="33079" y="14222"/>
                  <a:pt x="34362" y="18614"/>
                  <a:pt x="32294" y="20683"/>
                </a:cubicBezTo>
                <a:cubicBezTo>
                  <a:pt x="31506" y="21472"/>
                  <a:pt x="29527" y="20412"/>
                  <a:pt x="29028" y="21409"/>
                </a:cubicBezTo>
                <a:cubicBezTo>
                  <a:pt x="27401" y="24661"/>
                  <a:pt x="29240" y="28694"/>
                  <a:pt x="29754" y="32294"/>
                </a:cubicBezTo>
                <a:cubicBezTo>
                  <a:pt x="30170" y="35207"/>
                  <a:pt x="35577" y="33169"/>
                  <a:pt x="38463" y="33746"/>
                </a:cubicBezTo>
                <a:cubicBezTo>
                  <a:pt x="41139" y="34281"/>
                  <a:pt x="44077" y="36914"/>
                  <a:pt x="46446" y="35560"/>
                </a:cubicBezTo>
                <a:cubicBezTo>
                  <a:pt x="50133" y="33452"/>
                  <a:pt x="53804" y="26588"/>
                  <a:pt x="50800" y="23586"/>
                </a:cubicBezTo>
                <a:cubicBezTo>
                  <a:pt x="46113" y="18902"/>
                  <a:pt x="38581" y="14235"/>
                  <a:pt x="32294" y="16329"/>
                </a:cubicBezTo>
                <a:cubicBezTo>
                  <a:pt x="30986" y="16765"/>
                  <a:pt x="30902" y="18830"/>
                  <a:pt x="29754" y="19594"/>
                </a:cubicBezTo>
              </a:path>
            </a:pathLst>
          </a:cu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g2c0ee9e2118_0_254"/>
          <p:cNvSpPr/>
          <p:nvPr/>
        </p:nvSpPr>
        <p:spPr>
          <a:xfrm>
            <a:off x="171575" y="1149950"/>
            <a:ext cx="12192000" cy="53670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id="400" name="Google Shape;400;g2c0ee9e2118_0_254"/>
          <p:cNvPicPr preferRelativeResize="0"/>
          <p:nvPr/>
        </p:nvPicPr>
        <p:blipFill>
          <a:blip r:embed="rId4">
            <a:alphaModFix/>
          </a:blip>
          <a:stretch>
            <a:fillRect/>
          </a:stretch>
        </p:blipFill>
        <p:spPr>
          <a:xfrm>
            <a:off x="2599000" y="1149950"/>
            <a:ext cx="6206433" cy="5366998"/>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4" name="Shape 404"/>
        <p:cNvGrpSpPr/>
        <p:nvPr/>
      </p:nvGrpSpPr>
      <p:grpSpPr>
        <a:xfrm>
          <a:off x="0" y="0"/>
          <a:ext cx="0" cy="0"/>
          <a:chOff x="0" y="0"/>
          <a:chExt cx="0" cy="0"/>
        </a:xfrm>
      </p:grpSpPr>
      <p:sp>
        <p:nvSpPr>
          <p:cNvPr id="405" name="Google Shape;405;g2c485136c5b_0_0"/>
          <p:cNvSpPr/>
          <p:nvPr/>
        </p:nvSpPr>
        <p:spPr>
          <a:xfrm>
            <a:off x="-91497" y="-520626"/>
            <a:ext cx="12839700" cy="8153400"/>
          </a:xfrm>
          <a:prstGeom prst="rect">
            <a:avLst/>
          </a:prstGeom>
          <a:solidFill>
            <a:srgbClr val="000000">
              <a:alpha val="8902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800" u="none" cap="none" strike="noStrike">
              <a:solidFill>
                <a:schemeClr val="lt1"/>
              </a:solidFill>
              <a:latin typeface="Calibri"/>
              <a:ea typeface="Calibri"/>
              <a:cs typeface="Calibri"/>
              <a:sym typeface="Calibri"/>
            </a:endParaRPr>
          </a:p>
        </p:txBody>
      </p:sp>
      <p:cxnSp>
        <p:nvCxnSpPr>
          <p:cNvPr id="406" name="Google Shape;406;g2c485136c5b_0_0"/>
          <p:cNvCxnSpPr/>
          <p:nvPr/>
        </p:nvCxnSpPr>
        <p:spPr>
          <a:xfrm>
            <a:off x="6095214" y="871146"/>
            <a:ext cx="736800" cy="0"/>
          </a:xfrm>
          <a:prstGeom prst="straightConnector1">
            <a:avLst/>
          </a:prstGeom>
          <a:noFill/>
          <a:ln cap="flat" cmpd="sng" w="57150">
            <a:solidFill>
              <a:schemeClr val="accent4"/>
            </a:solidFill>
            <a:prstDash val="solid"/>
            <a:miter lim="800000"/>
            <a:headEnd len="sm" w="sm" type="none"/>
            <a:tailEnd len="sm" w="sm" type="none"/>
          </a:ln>
        </p:spPr>
      </p:cxnSp>
      <p:sp>
        <p:nvSpPr>
          <p:cNvPr id="407" name="Google Shape;407;g2c485136c5b_0_0"/>
          <p:cNvSpPr/>
          <p:nvPr/>
        </p:nvSpPr>
        <p:spPr>
          <a:xfrm>
            <a:off x="-145922" y="-520626"/>
            <a:ext cx="12839700" cy="8153400"/>
          </a:xfrm>
          <a:prstGeom prst="rect">
            <a:avLst/>
          </a:prstGeom>
          <a:solidFill>
            <a:srgbClr val="000000">
              <a:alpha val="8902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800" u="none" cap="none" strike="noStrike">
              <a:solidFill>
                <a:schemeClr val="lt1"/>
              </a:solidFill>
              <a:latin typeface="Calibri"/>
              <a:ea typeface="Calibri"/>
              <a:cs typeface="Calibri"/>
              <a:sym typeface="Calibri"/>
            </a:endParaRPr>
          </a:p>
        </p:txBody>
      </p:sp>
      <p:sp>
        <p:nvSpPr>
          <p:cNvPr id="408" name="Google Shape;408;g2c485136c5b_0_0"/>
          <p:cNvSpPr txBox="1"/>
          <p:nvPr/>
        </p:nvSpPr>
        <p:spPr>
          <a:xfrm>
            <a:off x="1884155" y="244433"/>
            <a:ext cx="7082700" cy="585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100"/>
              <a:buFont typeface="Arial"/>
              <a:buNone/>
            </a:pPr>
            <a:r>
              <a:rPr b="1" i="0" lang="en-US" sz="3200" u="none" cap="none" strike="noStrike">
                <a:solidFill>
                  <a:schemeClr val="lt1"/>
                </a:solidFill>
                <a:latin typeface="Calibri"/>
                <a:ea typeface="Calibri"/>
                <a:cs typeface="Calibri"/>
                <a:sym typeface="Calibri"/>
              </a:rPr>
              <a:t>DATA WAREHOUSE MODELLING</a:t>
            </a:r>
            <a:endParaRPr b="1" i="0" sz="3200" u="none" cap="none" strike="noStrike">
              <a:solidFill>
                <a:schemeClr val="lt1"/>
              </a:solidFill>
              <a:latin typeface="Calibri"/>
              <a:ea typeface="Calibri"/>
              <a:cs typeface="Calibri"/>
              <a:sym typeface="Calibri"/>
            </a:endParaRPr>
          </a:p>
        </p:txBody>
      </p:sp>
      <p:sp>
        <p:nvSpPr>
          <p:cNvPr id="409" name="Google Shape;409;g2c485136c5b_0_0"/>
          <p:cNvSpPr/>
          <p:nvPr/>
        </p:nvSpPr>
        <p:spPr>
          <a:xfrm>
            <a:off x="117150" y="1149950"/>
            <a:ext cx="12192000" cy="53670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410" name="Google Shape;410;g2c485136c5b_0_0"/>
          <p:cNvSpPr txBox="1"/>
          <p:nvPr/>
        </p:nvSpPr>
        <p:spPr>
          <a:xfrm>
            <a:off x="2821048" y="6032300"/>
            <a:ext cx="5208900" cy="286200"/>
          </a:xfrm>
          <a:prstGeom prst="rect">
            <a:avLst/>
          </a:prstGeom>
          <a:noFill/>
          <a:ln>
            <a:noFill/>
          </a:ln>
        </p:spPr>
        <p:txBody>
          <a:bodyPr anchorCtr="0" anchor="t" bIns="45700" lIns="91425" spcFirstLastPara="1" rIns="91425" wrap="square" tIns="45700">
            <a:spAutoFit/>
          </a:bodyPr>
          <a:lstStyle/>
          <a:p>
            <a:pPr indent="0" lvl="0" marL="0" marR="0" rtl="0" algn="l">
              <a:lnSpc>
                <a:spcPct val="90000"/>
              </a:lnSpc>
              <a:spcBef>
                <a:spcPts val="0"/>
              </a:spcBef>
              <a:spcAft>
                <a:spcPts val="0"/>
              </a:spcAft>
              <a:buClr>
                <a:srgbClr val="000000"/>
              </a:buClr>
              <a:buSzPts val="1400"/>
              <a:buFont typeface="Arial"/>
              <a:buNone/>
            </a:pPr>
            <a:r>
              <a:rPr b="0" i="0" lang="en-US" sz="1400" u="none" cap="none" strike="noStrike">
                <a:solidFill>
                  <a:schemeClr val="dk1"/>
                </a:solidFill>
                <a:latin typeface="Poppins"/>
                <a:ea typeface="Poppins"/>
                <a:cs typeface="Poppins"/>
                <a:sym typeface="Poppins"/>
              </a:rPr>
              <a:t>2nd Normal Form 		to 		3rd Normal Form</a:t>
            </a:r>
            <a:endParaRPr b="0" i="0" sz="1400" u="none" cap="none" strike="noStrike">
              <a:solidFill>
                <a:schemeClr val="dk1"/>
              </a:solidFill>
              <a:latin typeface="Poppins"/>
              <a:ea typeface="Poppins"/>
              <a:cs typeface="Poppins"/>
              <a:sym typeface="Poppins"/>
            </a:endParaRPr>
          </a:p>
        </p:txBody>
      </p:sp>
      <p:pic>
        <p:nvPicPr>
          <p:cNvPr id="411" name="Google Shape;411;g2c485136c5b_0_0"/>
          <p:cNvPicPr preferRelativeResize="0"/>
          <p:nvPr/>
        </p:nvPicPr>
        <p:blipFill rotWithShape="1">
          <a:blip r:embed="rId3">
            <a:alphaModFix/>
          </a:blip>
          <a:srcRect b="0" l="0" r="0" t="0"/>
          <a:stretch/>
        </p:blipFill>
        <p:spPr>
          <a:xfrm>
            <a:off x="616088" y="1857962"/>
            <a:ext cx="11194127" cy="3145801"/>
          </a:xfrm>
          <a:prstGeom prst="rect">
            <a:avLst/>
          </a:prstGeom>
          <a:noFill/>
          <a:ln>
            <a:noFill/>
          </a:ln>
        </p:spPr>
      </p:pic>
      <p:cxnSp>
        <p:nvCxnSpPr>
          <p:cNvPr id="412" name="Google Shape;412;g2c485136c5b_0_0"/>
          <p:cNvCxnSpPr/>
          <p:nvPr/>
        </p:nvCxnSpPr>
        <p:spPr>
          <a:xfrm>
            <a:off x="4861400" y="2209775"/>
            <a:ext cx="1941300" cy="10200"/>
          </a:xfrm>
          <a:prstGeom prst="straightConnector1">
            <a:avLst/>
          </a:prstGeom>
          <a:noFill/>
          <a:ln cap="flat" cmpd="sng" w="28575">
            <a:solidFill>
              <a:schemeClr val="accent2"/>
            </a:solidFill>
            <a:prstDash val="solid"/>
            <a:round/>
            <a:headEnd len="sm" w="sm" type="none"/>
            <a:tailEnd len="med" w="med" type="triangle"/>
          </a:ln>
        </p:spPr>
      </p:cxnSp>
      <p:cxnSp>
        <p:nvCxnSpPr>
          <p:cNvPr id="413" name="Google Shape;413;g2c485136c5b_0_0"/>
          <p:cNvCxnSpPr/>
          <p:nvPr/>
        </p:nvCxnSpPr>
        <p:spPr>
          <a:xfrm>
            <a:off x="5242500" y="4467526"/>
            <a:ext cx="1941300" cy="10200"/>
          </a:xfrm>
          <a:prstGeom prst="straightConnector1">
            <a:avLst/>
          </a:prstGeom>
          <a:noFill/>
          <a:ln cap="flat" cmpd="sng" w="28575">
            <a:solidFill>
              <a:schemeClr val="accent2"/>
            </a:solidFill>
            <a:prstDash val="solid"/>
            <a:round/>
            <a:headEnd len="sm" w="sm" type="none"/>
            <a:tailEnd len="med" w="med" type="triangle"/>
          </a:ln>
        </p:spPr>
      </p:cxnSp>
      <p:sp>
        <p:nvSpPr>
          <p:cNvPr id="414" name="Google Shape;414;g2c485136c5b_0_0"/>
          <p:cNvSpPr/>
          <p:nvPr/>
        </p:nvSpPr>
        <p:spPr>
          <a:xfrm>
            <a:off x="3247028" y="2127254"/>
            <a:ext cx="768550" cy="488225"/>
          </a:xfrm>
          <a:custGeom>
            <a:rect b="b" l="l" r="r" t="t"/>
            <a:pathLst>
              <a:path extrusionOk="0" h="19529" w="30742">
                <a:moveTo>
                  <a:pt x="7244" y="5115"/>
                </a:moveTo>
                <a:cubicBezTo>
                  <a:pt x="2589" y="5115"/>
                  <a:pt x="-2554" y="15421"/>
                  <a:pt x="1438" y="17815"/>
                </a:cubicBezTo>
                <a:cubicBezTo>
                  <a:pt x="5608" y="20316"/>
                  <a:pt x="11090" y="19267"/>
                  <a:pt x="15952" y="19267"/>
                </a:cubicBezTo>
                <a:cubicBezTo>
                  <a:pt x="20390" y="19267"/>
                  <a:pt x="26668" y="19244"/>
                  <a:pt x="28652" y="15275"/>
                </a:cubicBezTo>
                <a:cubicBezTo>
                  <a:pt x="30383" y="11811"/>
                  <a:pt x="32038" y="6084"/>
                  <a:pt x="29015" y="3664"/>
                </a:cubicBezTo>
                <a:cubicBezTo>
                  <a:pt x="22871" y="-1254"/>
                  <a:pt x="10347" y="-1392"/>
                  <a:pt x="5429" y="4752"/>
                </a:cubicBezTo>
              </a:path>
            </a:pathLst>
          </a:cu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g2c485136c5b_0_0"/>
          <p:cNvSpPr/>
          <p:nvPr/>
        </p:nvSpPr>
        <p:spPr>
          <a:xfrm>
            <a:off x="2598998" y="4335812"/>
            <a:ext cx="722050" cy="353025"/>
          </a:xfrm>
          <a:custGeom>
            <a:rect b="b" l="l" r="r" t="t"/>
            <a:pathLst>
              <a:path extrusionOk="0" h="14121" w="28882">
                <a:moveTo>
                  <a:pt x="9579" y="4222"/>
                </a:moveTo>
                <a:cubicBezTo>
                  <a:pt x="7690" y="2333"/>
                  <a:pt x="4131" y="2651"/>
                  <a:pt x="1596" y="3496"/>
                </a:cubicBezTo>
                <a:cubicBezTo>
                  <a:pt x="-584" y="4223"/>
                  <a:pt x="-459" y="9362"/>
                  <a:pt x="1596" y="10390"/>
                </a:cubicBezTo>
                <a:cubicBezTo>
                  <a:pt x="9404" y="14294"/>
                  <a:pt x="25323" y="16970"/>
                  <a:pt x="27722" y="8576"/>
                </a:cubicBezTo>
                <a:cubicBezTo>
                  <a:pt x="28387" y="6250"/>
                  <a:pt x="29886" y="2401"/>
                  <a:pt x="27722" y="1319"/>
                </a:cubicBezTo>
                <a:cubicBezTo>
                  <a:pt x="22096" y="-1494"/>
                  <a:pt x="15143" y="1319"/>
                  <a:pt x="8853" y="1319"/>
                </a:cubicBezTo>
              </a:path>
            </a:pathLst>
          </a:cu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g2c485136c5b_0_0"/>
          <p:cNvSpPr/>
          <p:nvPr/>
        </p:nvSpPr>
        <p:spPr>
          <a:xfrm>
            <a:off x="3436077" y="4323425"/>
            <a:ext cx="480950" cy="426700"/>
          </a:xfrm>
          <a:custGeom>
            <a:rect b="b" l="l" r="r" t="t"/>
            <a:pathLst>
              <a:path extrusionOk="0" h="17068" w="19238">
                <a:moveTo>
                  <a:pt x="6939" y="1088"/>
                </a:moveTo>
                <a:cubicBezTo>
                  <a:pt x="2158" y="1771"/>
                  <a:pt x="-2367" y="11617"/>
                  <a:pt x="1496" y="14514"/>
                </a:cubicBezTo>
                <a:cubicBezTo>
                  <a:pt x="4726" y="16936"/>
                  <a:pt x="9690" y="17745"/>
                  <a:pt x="13470" y="16328"/>
                </a:cubicBezTo>
                <a:cubicBezTo>
                  <a:pt x="17634" y="14767"/>
                  <a:pt x="20538" y="7969"/>
                  <a:pt x="18550" y="3991"/>
                </a:cubicBezTo>
                <a:cubicBezTo>
                  <a:pt x="17500" y="1891"/>
                  <a:pt x="14405" y="1660"/>
                  <a:pt x="12745" y="0"/>
                </a:cubicBezTo>
              </a:path>
            </a:pathLst>
          </a:cu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g2c485136c5b_0_0"/>
          <p:cNvSpPr/>
          <p:nvPr/>
        </p:nvSpPr>
        <p:spPr>
          <a:xfrm>
            <a:off x="4017750" y="2233043"/>
            <a:ext cx="2199125" cy="1349325"/>
          </a:xfrm>
          <a:custGeom>
            <a:rect b="b" l="l" r="r" t="t"/>
            <a:pathLst>
              <a:path extrusionOk="0" h="53973" w="87965">
                <a:moveTo>
                  <a:pt x="0" y="2698"/>
                </a:moveTo>
                <a:cubicBezTo>
                  <a:pt x="10539" y="-2572"/>
                  <a:pt x="24658" y="695"/>
                  <a:pt x="35198" y="5963"/>
                </a:cubicBezTo>
                <a:cubicBezTo>
                  <a:pt x="44754" y="10739"/>
                  <a:pt x="56566" y="13598"/>
                  <a:pt x="62775" y="22292"/>
                </a:cubicBezTo>
                <a:cubicBezTo>
                  <a:pt x="66323" y="27260"/>
                  <a:pt x="69274" y="32646"/>
                  <a:pt x="72935" y="37532"/>
                </a:cubicBezTo>
                <a:cubicBezTo>
                  <a:pt x="74328" y="39391"/>
                  <a:pt x="78024" y="40771"/>
                  <a:pt x="77289" y="42975"/>
                </a:cubicBezTo>
                <a:cubicBezTo>
                  <a:pt x="76732" y="44646"/>
                  <a:pt x="73454" y="43181"/>
                  <a:pt x="72209" y="44426"/>
                </a:cubicBezTo>
                <a:cubicBezTo>
                  <a:pt x="71009" y="45626"/>
                  <a:pt x="70972" y="48050"/>
                  <a:pt x="71846" y="49506"/>
                </a:cubicBezTo>
                <a:cubicBezTo>
                  <a:pt x="74190" y="53411"/>
                  <a:pt x="82538" y="55689"/>
                  <a:pt x="85272" y="52046"/>
                </a:cubicBezTo>
                <a:cubicBezTo>
                  <a:pt x="87139" y="49559"/>
                  <a:pt x="88840" y="45756"/>
                  <a:pt x="87449" y="42975"/>
                </a:cubicBezTo>
                <a:cubicBezTo>
                  <a:pt x="86092" y="40262"/>
                  <a:pt x="81411" y="42249"/>
                  <a:pt x="78378" y="42249"/>
                </a:cubicBezTo>
              </a:path>
            </a:pathLst>
          </a:cu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g2c485136c5b_0_0"/>
          <p:cNvSpPr/>
          <p:nvPr/>
        </p:nvSpPr>
        <p:spPr>
          <a:xfrm>
            <a:off x="2883825" y="3488850"/>
            <a:ext cx="2975425" cy="907150"/>
          </a:xfrm>
          <a:custGeom>
            <a:rect b="b" l="l" r="r" t="t"/>
            <a:pathLst>
              <a:path extrusionOk="0" h="36286" w="119017">
                <a:moveTo>
                  <a:pt x="0" y="36286"/>
                </a:moveTo>
                <a:cubicBezTo>
                  <a:pt x="4711" y="28043"/>
                  <a:pt x="11011" y="18191"/>
                  <a:pt x="20320" y="16328"/>
                </a:cubicBezTo>
                <a:cubicBezTo>
                  <a:pt x="44406" y="11508"/>
                  <a:pt x="69449" y="28338"/>
                  <a:pt x="93617" y="23948"/>
                </a:cubicBezTo>
                <a:cubicBezTo>
                  <a:pt x="105066" y="21868"/>
                  <a:pt x="109707" y="6981"/>
                  <a:pt x="119017" y="0"/>
                </a:cubicBezTo>
              </a:path>
            </a:pathLst>
          </a:cu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g2c485136c5b_0_0"/>
          <p:cNvSpPr/>
          <p:nvPr/>
        </p:nvSpPr>
        <p:spPr>
          <a:xfrm>
            <a:off x="3600475" y="3552350"/>
            <a:ext cx="2276925" cy="795700"/>
          </a:xfrm>
          <a:custGeom>
            <a:rect b="b" l="l" r="r" t="t"/>
            <a:pathLst>
              <a:path extrusionOk="0" h="31828" w="91077">
                <a:moveTo>
                  <a:pt x="0" y="29754"/>
                </a:moveTo>
                <a:cubicBezTo>
                  <a:pt x="6078" y="29754"/>
                  <a:pt x="12147" y="32565"/>
                  <a:pt x="18143" y="31568"/>
                </a:cubicBezTo>
                <a:cubicBezTo>
                  <a:pt x="28089" y="29915"/>
                  <a:pt x="38535" y="22382"/>
                  <a:pt x="47897" y="26126"/>
                </a:cubicBezTo>
                <a:cubicBezTo>
                  <a:pt x="55505" y="29169"/>
                  <a:pt x="64436" y="32346"/>
                  <a:pt x="72209" y="29754"/>
                </a:cubicBezTo>
                <a:cubicBezTo>
                  <a:pt x="83350" y="26039"/>
                  <a:pt x="91077" y="11744"/>
                  <a:pt x="91077" y="0"/>
                </a:cubicBezTo>
              </a:path>
            </a:pathLst>
          </a:cu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g2c485136c5b_0_0"/>
          <p:cNvSpPr/>
          <p:nvPr/>
        </p:nvSpPr>
        <p:spPr>
          <a:xfrm>
            <a:off x="5181144" y="3154350"/>
            <a:ext cx="520875" cy="461025"/>
          </a:xfrm>
          <a:custGeom>
            <a:rect b="b" l="l" r="r" t="t"/>
            <a:pathLst>
              <a:path extrusionOk="0" h="18441" w="20835">
                <a:moveTo>
                  <a:pt x="11159" y="2131"/>
                </a:moveTo>
                <a:cubicBezTo>
                  <a:pt x="7486" y="2131"/>
                  <a:pt x="2082" y="2021"/>
                  <a:pt x="636" y="5397"/>
                </a:cubicBezTo>
                <a:cubicBezTo>
                  <a:pt x="-1142" y="9548"/>
                  <a:pt x="1125" y="16511"/>
                  <a:pt x="5353" y="18097"/>
                </a:cubicBezTo>
                <a:cubicBezTo>
                  <a:pt x="8434" y="19253"/>
                  <a:pt x="11845" y="16666"/>
                  <a:pt x="14787" y="15194"/>
                </a:cubicBezTo>
                <a:cubicBezTo>
                  <a:pt x="16828" y="14173"/>
                  <a:pt x="20145" y="13804"/>
                  <a:pt x="20593" y="11566"/>
                </a:cubicBezTo>
                <a:cubicBezTo>
                  <a:pt x="21301" y="8028"/>
                  <a:pt x="20219" y="3929"/>
                  <a:pt x="18053" y="1043"/>
                </a:cubicBezTo>
                <a:cubicBezTo>
                  <a:pt x="16383" y="-1182"/>
                  <a:pt x="12489" y="1043"/>
                  <a:pt x="9707" y="1043"/>
                </a:cubicBezTo>
              </a:path>
            </a:pathLst>
          </a:cu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g2c485136c5b_0_0"/>
          <p:cNvSpPr/>
          <p:nvPr/>
        </p:nvSpPr>
        <p:spPr>
          <a:xfrm>
            <a:off x="5422238" y="2252864"/>
            <a:ext cx="5984625" cy="945675"/>
          </a:xfrm>
          <a:custGeom>
            <a:rect b="b" l="l" r="r" t="t"/>
            <a:pathLst>
              <a:path extrusionOk="0" h="37827" w="239385">
                <a:moveTo>
                  <a:pt x="426" y="37827"/>
                </a:moveTo>
                <a:cubicBezTo>
                  <a:pt x="-533" y="28723"/>
                  <a:pt x="-506" y="15432"/>
                  <a:pt x="7683" y="11339"/>
                </a:cubicBezTo>
                <a:cubicBezTo>
                  <a:pt x="13310" y="8526"/>
                  <a:pt x="20261" y="10976"/>
                  <a:pt x="26552" y="10976"/>
                </a:cubicBezTo>
                <a:cubicBezTo>
                  <a:pt x="38119" y="10976"/>
                  <a:pt x="49993" y="11484"/>
                  <a:pt x="61023" y="14967"/>
                </a:cubicBezTo>
                <a:cubicBezTo>
                  <a:pt x="71953" y="18418"/>
                  <a:pt x="84314" y="15535"/>
                  <a:pt x="95132" y="19322"/>
                </a:cubicBezTo>
                <a:cubicBezTo>
                  <a:pt x="107222" y="23554"/>
                  <a:pt x="120102" y="25537"/>
                  <a:pt x="132869" y="26579"/>
                </a:cubicBezTo>
                <a:cubicBezTo>
                  <a:pt x="149023" y="27897"/>
                  <a:pt x="165875" y="31280"/>
                  <a:pt x="181492" y="26942"/>
                </a:cubicBezTo>
                <a:cubicBezTo>
                  <a:pt x="200951" y="21537"/>
                  <a:pt x="229795" y="25412"/>
                  <a:pt x="238823" y="7347"/>
                </a:cubicBezTo>
                <a:cubicBezTo>
                  <a:pt x="239820" y="5352"/>
                  <a:pt x="239460" y="1599"/>
                  <a:pt x="237372" y="816"/>
                </a:cubicBezTo>
                <a:cubicBezTo>
                  <a:pt x="232729" y="-926"/>
                  <a:pt x="227454" y="816"/>
                  <a:pt x="222495" y="816"/>
                </a:cubicBezTo>
                <a:cubicBezTo>
                  <a:pt x="217508" y="816"/>
                  <a:pt x="209351" y="-350"/>
                  <a:pt x="207980" y="4445"/>
                </a:cubicBezTo>
                <a:cubicBezTo>
                  <a:pt x="207279" y="6898"/>
                  <a:pt x="206308" y="9696"/>
                  <a:pt x="207255" y="12065"/>
                </a:cubicBezTo>
                <a:cubicBezTo>
                  <a:pt x="209011" y="16458"/>
                  <a:pt x="216918" y="14649"/>
                  <a:pt x="221406" y="13153"/>
                </a:cubicBezTo>
                <a:cubicBezTo>
                  <a:pt x="224965" y="11967"/>
                  <a:pt x="230574" y="15912"/>
                  <a:pt x="232655" y="12790"/>
                </a:cubicBezTo>
              </a:path>
            </a:pathLst>
          </a:cu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g2c485136c5b_0_0"/>
          <p:cNvSpPr/>
          <p:nvPr/>
        </p:nvSpPr>
        <p:spPr>
          <a:xfrm>
            <a:off x="5576847" y="3525125"/>
            <a:ext cx="4945050" cy="1343175"/>
          </a:xfrm>
          <a:custGeom>
            <a:rect b="b" l="l" r="r" t="t"/>
            <a:pathLst>
              <a:path extrusionOk="0" h="53727" w="197802">
                <a:moveTo>
                  <a:pt x="411" y="0"/>
                </a:moveTo>
                <a:cubicBezTo>
                  <a:pt x="-1113" y="3049"/>
                  <a:pt x="2979" y="6427"/>
                  <a:pt x="5128" y="9072"/>
                </a:cubicBezTo>
                <a:cubicBezTo>
                  <a:pt x="19732" y="27047"/>
                  <a:pt x="49660" y="34788"/>
                  <a:pt x="71894" y="28303"/>
                </a:cubicBezTo>
                <a:cubicBezTo>
                  <a:pt x="79949" y="25953"/>
                  <a:pt x="87833" y="22330"/>
                  <a:pt x="96205" y="21772"/>
                </a:cubicBezTo>
                <a:cubicBezTo>
                  <a:pt x="106223" y="21105"/>
                  <a:pt x="116477" y="23379"/>
                  <a:pt x="126322" y="21409"/>
                </a:cubicBezTo>
                <a:cubicBezTo>
                  <a:pt x="136894" y="19294"/>
                  <a:pt x="147834" y="19595"/>
                  <a:pt x="158616" y="19595"/>
                </a:cubicBezTo>
                <a:cubicBezTo>
                  <a:pt x="164060" y="19595"/>
                  <a:pt x="169970" y="17747"/>
                  <a:pt x="174945" y="19957"/>
                </a:cubicBezTo>
                <a:cubicBezTo>
                  <a:pt x="181556" y="22894"/>
                  <a:pt x="183984" y="33184"/>
                  <a:pt x="182565" y="40277"/>
                </a:cubicBezTo>
                <a:cubicBezTo>
                  <a:pt x="181769" y="44255"/>
                  <a:pt x="173493" y="42091"/>
                  <a:pt x="171679" y="45720"/>
                </a:cubicBezTo>
                <a:cubicBezTo>
                  <a:pt x="170463" y="48151"/>
                  <a:pt x="173368" y="52082"/>
                  <a:pt x="176034" y="52615"/>
                </a:cubicBezTo>
                <a:cubicBezTo>
                  <a:pt x="183035" y="54016"/>
                  <a:pt x="193888" y="55010"/>
                  <a:pt x="197079" y="48623"/>
                </a:cubicBezTo>
                <a:cubicBezTo>
                  <a:pt x="198535" y="45710"/>
                  <a:pt x="197628" y="40219"/>
                  <a:pt x="194539" y="39189"/>
                </a:cubicBezTo>
                <a:cubicBezTo>
                  <a:pt x="189584" y="37537"/>
                  <a:pt x="183608" y="38304"/>
                  <a:pt x="178936" y="40640"/>
                </a:cubicBezTo>
              </a:path>
            </a:pathLst>
          </a:cu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g2c485136c5b_0_0"/>
          <p:cNvSpPr/>
          <p:nvPr/>
        </p:nvSpPr>
        <p:spPr>
          <a:xfrm>
            <a:off x="9896050" y="3987775"/>
            <a:ext cx="1298150" cy="899700"/>
          </a:xfrm>
          <a:custGeom>
            <a:rect b="b" l="l" r="r" t="t"/>
            <a:pathLst>
              <a:path extrusionOk="0" h="35988" w="51926">
                <a:moveTo>
                  <a:pt x="0" y="0"/>
                </a:moveTo>
                <a:cubicBezTo>
                  <a:pt x="8346" y="3629"/>
                  <a:pt x="8154" y="4105"/>
                  <a:pt x="16691" y="7257"/>
                </a:cubicBezTo>
                <a:cubicBezTo>
                  <a:pt x="21463" y="9019"/>
                  <a:pt x="27949" y="8066"/>
                  <a:pt x="31206" y="11974"/>
                </a:cubicBezTo>
                <a:cubicBezTo>
                  <a:pt x="33079" y="14222"/>
                  <a:pt x="34362" y="18614"/>
                  <a:pt x="32294" y="20683"/>
                </a:cubicBezTo>
                <a:cubicBezTo>
                  <a:pt x="31506" y="21472"/>
                  <a:pt x="29527" y="20412"/>
                  <a:pt x="29028" y="21409"/>
                </a:cubicBezTo>
                <a:cubicBezTo>
                  <a:pt x="27401" y="24661"/>
                  <a:pt x="29240" y="28694"/>
                  <a:pt x="29754" y="32294"/>
                </a:cubicBezTo>
                <a:cubicBezTo>
                  <a:pt x="30170" y="35207"/>
                  <a:pt x="35577" y="33169"/>
                  <a:pt x="38463" y="33746"/>
                </a:cubicBezTo>
                <a:cubicBezTo>
                  <a:pt x="41139" y="34281"/>
                  <a:pt x="44077" y="36914"/>
                  <a:pt x="46446" y="35560"/>
                </a:cubicBezTo>
                <a:cubicBezTo>
                  <a:pt x="50133" y="33452"/>
                  <a:pt x="53804" y="26588"/>
                  <a:pt x="50800" y="23586"/>
                </a:cubicBezTo>
                <a:cubicBezTo>
                  <a:pt x="46113" y="18902"/>
                  <a:pt x="38581" y="14235"/>
                  <a:pt x="32294" y="16329"/>
                </a:cubicBezTo>
                <a:cubicBezTo>
                  <a:pt x="30986" y="16765"/>
                  <a:pt x="30902" y="18830"/>
                  <a:pt x="29754" y="19594"/>
                </a:cubicBezTo>
              </a:path>
            </a:pathLst>
          </a:cu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g2c485136c5b_0_0"/>
          <p:cNvSpPr/>
          <p:nvPr/>
        </p:nvSpPr>
        <p:spPr>
          <a:xfrm>
            <a:off x="171575" y="1149950"/>
            <a:ext cx="12192000" cy="53670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425" name="Google Shape;425;g2c485136c5b_0_0"/>
          <p:cNvSpPr txBox="1"/>
          <p:nvPr/>
        </p:nvSpPr>
        <p:spPr>
          <a:xfrm>
            <a:off x="799425" y="1560750"/>
            <a:ext cx="10929000" cy="4494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800"/>
              <a:buFont typeface="Arial"/>
              <a:buNone/>
            </a:pPr>
            <a:r>
              <a:rPr b="0" i="0" lang="en-US" sz="2800" u="none" cap="none" strike="noStrike">
                <a:solidFill>
                  <a:schemeClr val="dk1"/>
                </a:solidFill>
                <a:latin typeface="Calibri"/>
                <a:ea typeface="Calibri"/>
                <a:cs typeface="Calibri"/>
                <a:sym typeface="Calibri"/>
              </a:rPr>
              <a:t>Fact Table Consideration:</a:t>
            </a:r>
            <a:endParaRPr b="0" i="0" sz="2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800"/>
              <a:buFont typeface="Arial"/>
              <a:buNone/>
            </a:pPr>
            <a:r>
              <a:t/>
            </a:r>
            <a:endParaRPr b="0" i="0" sz="2800" u="none" cap="none" strike="noStrike">
              <a:solidFill>
                <a:schemeClr val="dk1"/>
              </a:solidFill>
              <a:latin typeface="Calibri"/>
              <a:ea typeface="Calibri"/>
              <a:cs typeface="Calibri"/>
              <a:sym typeface="Calibri"/>
            </a:endParaRPr>
          </a:p>
          <a:p>
            <a:pPr indent="-406400" lvl="0" marL="457200" marR="0" rtl="0" algn="l">
              <a:lnSpc>
                <a:spcPct val="100000"/>
              </a:lnSpc>
              <a:spcBef>
                <a:spcPts val="0"/>
              </a:spcBef>
              <a:spcAft>
                <a:spcPts val="0"/>
              </a:spcAft>
              <a:buClr>
                <a:schemeClr val="dk1"/>
              </a:buClr>
              <a:buSzPts val="2800"/>
              <a:buFont typeface="Calibri"/>
              <a:buChar char="●"/>
            </a:pPr>
            <a:r>
              <a:rPr b="0" i="0" lang="en-US" sz="2800" u="none" cap="none" strike="noStrike">
                <a:solidFill>
                  <a:schemeClr val="dk1"/>
                </a:solidFill>
                <a:latin typeface="Calibri"/>
                <a:ea typeface="Calibri"/>
                <a:cs typeface="Calibri"/>
                <a:sym typeface="Calibri"/>
              </a:rPr>
              <a:t>Transactions Fact Table: Could include TransactionID, AccountID (as a foreign key to the Account dimension), date_id (as a foreign key to the Date dimension), and measurable metrics like Amount.</a:t>
            </a:r>
            <a:br>
              <a:rPr b="0" i="0" lang="en-US" sz="2800" u="none" cap="none" strike="noStrike">
                <a:solidFill>
                  <a:schemeClr val="dk1"/>
                </a:solidFill>
                <a:latin typeface="Calibri"/>
                <a:ea typeface="Calibri"/>
                <a:cs typeface="Calibri"/>
                <a:sym typeface="Calibri"/>
              </a:rPr>
            </a:br>
            <a:endParaRPr b="0" i="0" sz="2800" u="none" cap="none" strike="noStrike">
              <a:solidFill>
                <a:schemeClr val="dk1"/>
              </a:solidFill>
              <a:latin typeface="Calibri"/>
              <a:ea typeface="Calibri"/>
              <a:cs typeface="Calibri"/>
              <a:sym typeface="Calibri"/>
            </a:endParaRPr>
          </a:p>
          <a:p>
            <a:pPr indent="-406400" lvl="0" marL="457200" marR="0" rtl="0" algn="l">
              <a:lnSpc>
                <a:spcPct val="100000"/>
              </a:lnSpc>
              <a:spcBef>
                <a:spcPts val="0"/>
              </a:spcBef>
              <a:spcAft>
                <a:spcPts val="0"/>
              </a:spcAft>
              <a:buClr>
                <a:schemeClr val="dk1"/>
              </a:buClr>
              <a:buSzPts val="2800"/>
              <a:buFont typeface="Calibri"/>
              <a:buChar char="●"/>
            </a:pPr>
            <a:r>
              <a:rPr b="0" i="0" lang="en-US" sz="2800" u="none" cap="none" strike="noStrike">
                <a:solidFill>
                  <a:schemeClr val="dk1"/>
                </a:solidFill>
                <a:latin typeface="Calibri"/>
                <a:ea typeface="Calibri"/>
                <a:cs typeface="Calibri"/>
                <a:sym typeface="Calibri"/>
              </a:rPr>
              <a:t>Loans Fact Table: Could include LoanID, CustomerID (as a foreign key to the Customer dimension), start_date_id, end_date_id (as foreign keys to the Date dimension), and metrics like LoanAmount and InterestRate.</a:t>
            </a:r>
            <a:endParaRPr b="0" i="0" sz="2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800"/>
              <a:buFont typeface="Arial"/>
              <a:buNone/>
            </a:pPr>
            <a:r>
              <a:t/>
            </a:r>
            <a:endParaRPr b="0" i="0" sz="2800" u="none" cap="none" strike="noStrike">
              <a:solidFill>
                <a:schemeClr val="dk1"/>
              </a:solidFill>
              <a:latin typeface="Calibri"/>
              <a:ea typeface="Calibri"/>
              <a:cs typeface="Calibri"/>
              <a:sym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9" name="Shape 429"/>
        <p:cNvGrpSpPr/>
        <p:nvPr/>
      </p:nvGrpSpPr>
      <p:grpSpPr>
        <a:xfrm>
          <a:off x="0" y="0"/>
          <a:ext cx="0" cy="0"/>
          <a:chOff x="0" y="0"/>
          <a:chExt cx="0" cy="0"/>
        </a:xfrm>
      </p:grpSpPr>
      <p:sp>
        <p:nvSpPr>
          <p:cNvPr id="430" name="Google Shape;430;g2c0ee9e2118_0_216"/>
          <p:cNvSpPr/>
          <p:nvPr/>
        </p:nvSpPr>
        <p:spPr>
          <a:xfrm>
            <a:off x="-145922" y="-520626"/>
            <a:ext cx="12839700" cy="8153400"/>
          </a:xfrm>
          <a:prstGeom prst="rect">
            <a:avLst/>
          </a:prstGeom>
          <a:solidFill>
            <a:srgbClr val="000000">
              <a:alpha val="89019"/>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800" u="none" cap="none" strike="noStrike">
              <a:solidFill>
                <a:schemeClr val="lt1"/>
              </a:solidFill>
              <a:latin typeface="Calibri"/>
              <a:ea typeface="Calibri"/>
              <a:cs typeface="Calibri"/>
              <a:sym typeface="Calibri"/>
            </a:endParaRPr>
          </a:p>
        </p:txBody>
      </p:sp>
      <p:sp>
        <p:nvSpPr>
          <p:cNvPr id="431" name="Google Shape;431;g2c0ee9e2118_0_216"/>
          <p:cNvSpPr/>
          <p:nvPr/>
        </p:nvSpPr>
        <p:spPr>
          <a:xfrm>
            <a:off x="-91497" y="-520626"/>
            <a:ext cx="12839700" cy="8153400"/>
          </a:xfrm>
          <a:prstGeom prst="rect">
            <a:avLst/>
          </a:prstGeom>
          <a:solidFill>
            <a:srgbClr val="000000">
              <a:alpha val="89019"/>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800" u="none" cap="none" strike="noStrike">
              <a:solidFill>
                <a:schemeClr val="lt1"/>
              </a:solidFill>
              <a:latin typeface="Calibri"/>
              <a:ea typeface="Calibri"/>
              <a:cs typeface="Calibri"/>
              <a:sym typeface="Calibri"/>
            </a:endParaRPr>
          </a:p>
        </p:txBody>
      </p:sp>
      <p:sp>
        <p:nvSpPr>
          <p:cNvPr id="432" name="Google Shape;432;g2c0ee9e2118_0_216"/>
          <p:cNvSpPr txBox="1"/>
          <p:nvPr/>
        </p:nvSpPr>
        <p:spPr>
          <a:xfrm>
            <a:off x="1884155" y="244433"/>
            <a:ext cx="7082700" cy="585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100"/>
              <a:buFont typeface="Arial"/>
              <a:buNone/>
            </a:pPr>
            <a:r>
              <a:rPr b="1" i="0" lang="en-US" sz="3200" u="none" cap="none" strike="noStrike">
                <a:solidFill>
                  <a:schemeClr val="lt1"/>
                </a:solidFill>
                <a:latin typeface="Calibri"/>
                <a:ea typeface="Calibri"/>
                <a:cs typeface="Calibri"/>
                <a:sym typeface="Calibri"/>
              </a:rPr>
              <a:t>DATA WAREHOUSE MODELLING</a:t>
            </a:r>
            <a:endParaRPr b="1" i="0" sz="3200" u="none" cap="none" strike="noStrike">
              <a:solidFill>
                <a:schemeClr val="lt1"/>
              </a:solidFill>
              <a:latin typeface="Calibri"/>
              <a:ea typeface="Calibri"/>
              <a:cs typeface="Calibri"/>
              <a:sym typeface="Calibri"/>
            </a:endParaRPr>
          </a:p>
        </p:txBody>
      </p:sp>
      <p:sp>
        <p:nvSpPr>
          <p:cNvPr id="433" name="Google Shape;433;g2c0ee9e2118_0_216"/>
          <p:cNvSpPr/>
          <p:nvPr/>
        </p:nvSpPr>
        <p:spPr>
          <a:xfrm>
            <a:off x="117150" y="1149950"/>
            <a:ext cx="12192000" cy="53670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434" name="Google Shape;434;g2c0ee9e2118_0_216"/>
          <p:cNvSpPr txBox="1"/>
          <p:nvPr/>
        </p:nvSpPr>
        <p:spPr>
          <a:xfrm>
            <a:off x="2821048" y="6032300"/>
            <a:ext cx="5208900" cy="286200"/>
          </a:xfrm>
          <a:prstGeom prst="rect">
            <a:avLst/>
          </a:prstGeom>
          <a:noFill/>
          <a:ln>
            <a:noFill/>
          </a:ln>
        </p:spPr>
        <p:txBody>
          <a:bodyPr anchorCtr="0" anchor="t" bIns="45700" lIns="91425" spcFirstLastPara="1" rIns="91425" wrap="square" tIns="45700">
            <a:spAutoFit/>
          </a:bodyPr>
          <a:lstStyle/>
          <a:p>
            <a:pPr indent="0" lvl="0" marL="0" marR="0" rtl="0" algn="l">
              <a:lnSpc>
                <a:spcPct val="90000"/>
              </a:lnSpc>
              <a:spcBef>
                <a:spcPts val="0"/>
              </a:spcBef>
              <a:spcAft>
                <a:spcPts val="0"/>
              </a:spcAft>
              <a:buClr>
                <a:srgbClr val="000000"/>
              </a:buClr>
              <a:buSzPts val="1400"/>
              <a:buFont typeface="Arial"/>
              <a:buNone/>
            </a:pPr>
            <a:r>
              <a:rPr b="0" i="0" lang="en-US" sz="1400" u="none" cap="none" strike="noStrike">
                <a:solidFill>
                  <a:schemeClr val="dk1"/>
                </a:solidFill>
                <a:latin typeface="Poppins"/>
                <a:ea typeface="Poppins"/>
                <a:cs typeface="Poppins"/>
                <a:sym typeface="Poppins"/>
              </a:rPr>
              <a:t>2nd Normal Form 		to 		3rd Normal Form</a:t>
            </a:r>
            <a:endParaRPr b="0" i="0" sz="1400" u="none" cap="none" strike="noStrike">
              <a:solidFill>
                <a:schemeClr val="dk1"/>
              </a:solidFill>
              <a:latin typeface="Poppins"/>
              <a:ea typeface="Poppins"/>
              <a:cs typeface="Poppins"/>
              <a:sym typeface="Poppins"/>
            </a:endParaRPr>
          </a:p>
        </p:txBody>
      </p:sp>
      <p:pic>
        <p:nvPicPr>
          <p:cNvPr id="435" name="Google Shape;435;g2c0ee9e2118_0_216"/>
          <p:cNvPicPr preferRelativeResize="0"/>
          <p:nvPr/>
        </p:nvPicPr>
        <p:blipFill rotWithShape="1">
          <a:blip r:embed="rId3">
            <a:alphaModFix/>
          </a:blip>
          <a:srcRect b="0" l="0" r="0" t="0"/>
          <a:stretch/>
        </p:blipFill>
        <p:spPr>
          <a:xfrm>
            <a:off x="616088" y="1857962"/>
            <a:ext cx="11194127" cy="3145801"/>
          </a:xfrm>
          <a:prstGeom prst="rect">
            <a:avLst/>
          </a:prstGeom>
          <a:noFill/>
          <a:ln>
            <a:noFill/>
          </a:ln>
        </p:spPr>
      </p:pic>
      <p:cxnSp>
        <p:nvCxnSpPr>
          <p:cNvPr id="436" name="Google Shape;436;g2c0ee9e2118_0_216"/>
          <p:cNvCxnSpPr/>
          <p:nvPr/>
        </p:nvCxnSpPr>
        <p:spPr>
          <a:xfrm>
            <a:off x="4861400" y="2209775"/>
            <a:ext cx="1941300" cy="10200"/>
          </a:xfrm>
          <a:prstGeom prst="straightConnector1">
            <a:avLst/>
          </a:prstGeom>
          <a:noFill/>
          <a:ln cap="flat" cmpd="sng" w="28575">
            <a:solidFill>
              <a:schemeClr val="accent2"/>
            </a:solidFill>
            <a:prstDash val="solid"/>
            <a:round/>
            <a:headEnd len="sm" w="sm" type="none"/>
            <a:tailEnd len="med" w="med" type="triangle"/>
          </a:ln>
        </p:spPr>
      </p:cxnSp>
      <p:cxnSp>
        <p:nvCxnSpPr>
          <p:cNvPr id="437" name="Google Shape;437;g2c0ee9e2118_0_216"/>
          <p:cNvCxnSpPr/>
          <p:nvPr/>
        </p:nvCxnSpPr>
        <p:spPr>
          <a:xfrm>
            <a:off x="5242500" y="4467526"/>
            <a:ext cx="1941300" cy="10200"/>
          </a:xfrm>
          <a:prstGeom prst="straightConnector1">
            <a:avLst/>
          </a:prstGeom>
          <a:noFill/>
          <a:ln cap="flat" cmpd="sng" w="28575">
            <a:solidFill>
              <a:schemeClr val="accent2"/>
            </a:solidFill>
            <a:prstDash val="solid"/>
            <a:round/>
            <a:headEnd len="sm" w="sm" type="none"/>
            <a:tailEnd len="med" w="med" type="triangle"/>
          </a:ln>
        </p:spPr>
      </p:cxnSp>
      <p:sp>
        <p:nvSpPr>
          <p:cNvPr id="438" name="Google Shape;438;g2c0ee9e2118_0_216"/>
          <p:cNvSpPr/>
          <p:nvPr/>
        </p:nvSpPr>
        <p:spPr>
          <a:xfrm>
            <a:off x="3247028" y="2127254"/>
            <a:ext cx="768550" cy="488225"/>
          </a:xfrm>
          <a:custGeom>
            <a:rect b="b" l="l" r="r" t="t"/>
            <a:pathLst>
              <a:path extrusionOk="0" h="19529" w="30742">
                <a:moveTo>
                  <a:pt x="7244" y="5115"/>
                </a:moveTo>
                <a:cubicBezTo>
                  <a:pt x="2589" y="5115"/>
                  <a:pt x="-2554" y="15421"/>
                  <a:pt x="1438" y="17815"/>
                </a:cubicBezTo>
                <a:cubicBezTo>
                  <a:pt x="5608" y="20316"/>
                  <a:pt x="11090" y="19267"/>
                  <a:pt x="15952" y="19267"/>
                </a:cubicBezTo>
                <a:cubicBezTo>
                  <a:pt x="20390" y="19267"/>
                  <a:pt x="26668" y="19244"/>
                  <a:pt x="28652" y="15275"/>
                </a:cubicBezTo>
                <a:cubicBezTo>
                  <a:pt x="30383" y="11811"/>
                  <a:pt x="32038" y="6084"/>
                  <a:pt x="29015" y="3664"/>
                </a:cubicBezTo>
                <a:cubicBezTo>
                  <a:pt x="22871" y="-1254"/>
                  <a:pt x="10347" y="-1392"/>
                  <a:pt x="5429" y="4752"/>
                </a:cubicBezTo>
              </a:path>
            </a:pathLst>
          </a:cu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g2c0ee9e2118_0_216"/>
          <p:cNvSpPr/>
          <p:nvPr/>
        </p:nvSpPr>
        <p:spPr>
          <a:xfrm>
            <a:off x="2598998" y="4335812"/>
            <a:ext cx="722050" cy="353025"/>
          </a:xfrm>
          <a:custGeom>
            <a:rect b="b" l="l" r="r" t="t"/>
            <a:pathLst>
              <a:path extrusionOk="0" h="14121" w="28882">
                <a:moveTo>
                  <a:pt x="9579" y="4222"/>
                </a:moveTo>
                <a:cubicBezTo>
                  <a:pt x="7690" y="2333"/>
                  <a:pt x="4131" y="2651"/>
                  <a:pt x="1596" y="3496"/>
                </a:cubicBezTo>
                <a:cubicBezTo>
                  <a:pt x="-584" y="4223"/>
                  <a:pt x="-459" y="9362"/>
                  <a:pt x="1596" y="10390"/>
                </a:cubicBezTo>
                <a:cubicBezTo>
                  <a:pt x="9404" y="14294"/>
                  <a:pt x="25323" y="16970"/>
                  <a:pt x="27722" y="8576"/>
                </a:cubicBezTo>
                <a:cubicBezTo>
                  <a:pt x="28387" y="6250"/>
                  <a:pt x="29886" y="2401"/>
                  <a:pt x="27722" y="1319"/>
                </a:cubicBezTo>
                <a:cubicBezTo>
                  <a:pt x="22096" y="-1494"/>
                  <a:pt x="15143" y="1319"/>
                  <a:pt x="8853" y="1319"/>
                </a:cubicBezTo>
              </a:path>
            </a:pathLst>
          </a:cu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g2c0ee9e2118_0_216"/>
          <p:cNvSpPr/>
          <p:nvPr/>
        </p:nvSpPr>
        <p:spPr>
          <a:xfrm>
            <a:off x="3436077" y="4323425"/>
            <a:ext cx="480950" cy="426700"/>
          </a:xfrm>
          <a:custGeom>
            <a:rect b="b" l="l" r="r" t="t"/>
            <a:pathLst>
              <a:path extrusionOk="0" h="17068" w="19238">
                <a:moveTo>
                  <a:pt x="6939" y="1088"/>
                </a:moveTo>
                <a:cubicBezTo>
                  <a:pt x="2158" y="1771"/>
                  <a:pt x="-2367" y="11617"/>
                  <a:pt x="1496" y="14514"/>
                </a:cubicBezTo>
                <a:cubicBezTo>
                  <a:pt x="4726" y="16936"/>
                  <a:pt x="9690" y="17745"/>
                  <a:pt x="13470" y="16328"/>
                </a:cubicBezTo>
                <a:cubicBezTo>
                  <a:pt x="17634" y="14767"/>
                  <a:pt x="20538" y="7969"/>
                  <a:pt x="18550" y="3991"/>
                </a:cubicBezTo>
                <a:cubicBezTo>
                  <a:pt x="17500" y="1891"/>
                  <a:pt x="14405" y="1660"/>
                  <a:pt x="12745" y="0"/>
                </a:cubicBezTo>
              </a:path>
            </a:pathLst>
          </a:cu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g2c0ee9e2118_0_216"/>
          <p:cNvSpPr/>
          <p:nvPr/>
        </p:nvSpPr>
        <p:spPr>
          <a:xfrm>
            <a:off x="4017750" y="2233043"/>
            <a:ext cx="2199125" cy="1349325"/>
          </a:xfrm>
          <a:custGeom>
            <a:rect b="b" l="l" r="r" t="t"/>
            <a:pathLst>
              <a:path extrusionOk="0" h="53973" w="87965">
                <a:moveTo>
                  <a:pt x="0" y="2698"/>
                </a:moveTo>
                <a:cubicBezTo>
                  <a:pt x="10539" y="-2572"/>
                  <a:pt x="24658" y="695"/>
                  <a:pt x="35198" y="5963"/>
                </a:cubicBezTo>
                <a:cubicBezTo>
                  <a:pt x="44754" y="10739"/>
                  <a:pt x="56566" y="13598"/>
                  <a:pt x="62775" y="22292"/>
                </a:cubicBezTo>
                <a:cubicBezTo>
                  <a:pt x="66323" y="27260"/>
                  <a:pt x="69274" y="32646"/>
                  <a:pt x="72935" y="37532"/>
                </a:cubicBezTo>
                <a:cubicBezTo>
                  <a:pt x="74328" y="39391"/>
                  <a:pt x="78024" y="40771"/>
                  <a:pt x="77289" y="42975"/>
                </a:cubicBezTo>
                <a:cubicBezTo>
                  <a:pt x="76732" y="44646"/>
                  <a:pt x="73454" y="43181"/>
                  <a:pt x="72209" y="44426"/>
                </a:cubicBezTo>
                <a:cubicBezTo>
                  <a:pt x="71009" y="45626"/>
                  <a:pt x="70972" y="48050"/>
                  <a:pt x="71846" y="49506"/>
                </a:cubicBezTo>
                <a:cubicBezTo>
                  <a:pt x="74190" y="53411"/>
                  <a:pt x="82538" y="55689"/>
                  <a:pt x="85272" y="52046"/>
                </a:cubicBezTo>
                <a:cubicBezTo>
                  <a:pt x="87139" y="49559"/>
                  <a:pt x="88840" y="45756"/>
                  <a:pt x="87449" y="42975"/>
                </a:cubicBezTo>
                <a:cubicBezTo>
                  <a:pt x="86092" y="40262"/>
                  <a:pt x="81411" y="42249"/>
                  <a:pt x="78378" y="42249"/>
                </a:cubicBezTo>
              </a:path>
            </a:pathLst>
          </a:cu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g2c0ee9e2118_0_216"/>
          <p:cNvSpPr/>
          <p:nvPr/>
        </p:nvSpPr>
        <p:spPr>
          <a:xfrm>
            <a:off x="2883825" y="3488850"/>
            <a:ext cx="2975425" cy="907150"/>
          </a:xfrm>
          <a:custGeom>
            <a:rect b="b" l="l" r="r" t="t"/>
            <a:pathLst>
              <a:path extrusionOk="0" h="36286" w="119017">
                <a:moveTo>
                  <a:pt x="0" y="36286"/>
                </a:moveTo>
                <a:cubicBezTo>
                  <a:pt x="4711" y="28043"/>
                  <a:pt x="11011" y="18191"/>
                  <a:pt x="20320" y="16328"/>
                </a:cubicBezTo>
                <a:cubicBezTo>
                  <a:pt x="44406" y="11508"/>
                  <a:pt x="69449" y="28338"/>
                  <a:pt x="93617" y="23948"/>
                </a:cubicBezTo>
                <a:cubicBezTo>
                  <a:pt x="105066" y="21868"/>
                  <a:pt x="109707" y="6981"/>
                  <a:pt x="119017" y="0"/>
                </a:cubicBezTo>
              </a:path>
            </a:pathLst>
          </a:cu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g2c0ee9e2118_0_216"/>
          <p:cNvSpPr/>
          <p:nvPr/>
        </p:nvSpPr>
        <p:spPr>
          <a:xfrm>
            <a:off x="3600475" y="3552350"/>
            <a:ext cx="2276925" cy="795700"/>
          </a:xfrm>
          <a:custGeom>
            <a:rect b="b" l="l" r="r" t="t"/>
            <a:pathLst>
              <a:path extrusionOk="0" h="31828" w="91077">
                <a:moveTo>
                  <a:pt x="0" y="29754"/>
                </a:moveTo>
                <a:cubicBezTo>
                  <a:pt x="6078" y="29754"/>
                  <a:pt x="12147" y="32565"/>
                  <a:pt x="18143" y="31568"/>
                </a:cubicBezTo>
                <a:cubicBezTo>
                  <a:pt x="28089" y="29915"/>
                  <a:pt x="38535" y="22382"/>
                  <a:pt x="47897" y="26126"/>
                </a:cubicBezTo>
                <a:cubicBezTo>
                  <a:pt x="55505" y="29169"/>
                  <a:pt x="64436" y="32346"/>
                  <a:pt x="72209" y="29754"/>
                </a:cubicBezTo>
                <a:cubicBezTo>
                  <a:pt x="83350" y="26039"/>
                  <a:pt x="91077" y="11744"/>
                  <a:pt x="91077" y="0"/>
                </a:cubicBezTo>
              </a:path>
            </a:pathLst>
          </a:cu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g2c0ee9e2118_0_216"/>
          <p:cNvSpPr/>
          <p:nvPr/>
        </p:nvSpPr>
        <p:spPr>
          <a:xfrm>
            <a:off x="5181144" y="3154350"/>
            <a:ext cx="520875" cy="461025"/>
          </a:xfrm>
          <a:custGeom>
            <a:rect b="b" l="l" r="r" t="t"/>
            <a:pathLst>
              <a:path extrusionOk="0" h="18441" w="20835">
                <a:moveTo>
                  <a:pt x="11159" y="2131"/>
                </a:moveTo>
                <a:cubicBezTo>
                  <a:pt x="7486" y="2131"/>
                  <a:pt x="2082" y="2021"/>
                  <a:pt x="636" y="5397"/>
                </a:cubicBezTo>
                <a:cubicBezTo>
                  <a:pt x="-1142" y="9548"/>
                  <a:pt x="1125" y="16511"/>
                  <a:pt x="5353" y="18097"/>
                </a:cubicBezTo>
                <a:cubicBezTo>
                  <a:pt x="8434" y="19253"/>
                  <a:pt x="11845" y="16666"/>
                  <a:pt x="14787" y="15194"/>
                </a:cubicBezTo>
                <a:cubicBezTo>
                  <a:pt x="16828" y="14173"/>
                  <a:pt x="20145" y="13804"/>
                  <a:pt x="20593" y="11566"/>
                </a:cubicBezTo>
                <a:cubicBezTo>
                  <a:pt x="21301" y="8028"/>
                  <a:pt x="20219" y="3929"/>
                  <a:pt x="18053" y="1043"/>
                </a:cubicBezTo>
                <a:cubicBezTo>
                  <a:pt x="16383" y="-1182"/>
                  <a:pt x="12489" y="1043"/>
                  <a:pt x="9707" y="1043"/>
                </a:cubicBezTo>
              </a:path>
            </a:pathLst>
          </a:cu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g2c0ee9e2118_0_216"/>
          <p:cNvSpPr/>
          <p:nvPr/>
        </p:nvSpPr>
        <p:spPr>
          <a:xfrm>
            <a:off x="5422238" y="2252864"/>
            <a:ext cx="5984625" cy="945675"/>
          </a:xfrm>
          <a:custGeom>
            <a:rect b="b" l="l" r="r" t="t"/>
            <a:pathLst>
              <a:path extrusionOk="0" h="37827" w="239385">
                <a:moveTo>
                  <a:pt x="426" y="37827"/>
                </a:moveTo>
                <a:cubicBezTo>
                  <a:pt x="-533" y="28723"/>
                  <a:pt x="-506" y="15432"/>
                  <a:pt x="7683" y="11339"/>
                </a:cubicBezTo>
                <a:cubicBezTo>
                  <a:pt x="13310" y="8526"/>
                  <a:pt x="20261" y="10976"/>
                  <a:pt x="26552" y="10976"/>
                </a:cubicBezTo>
                <a:cubicBezTo>
                  <a:pt x="38119" y="10976"/>
                  <a:pt x="49993" y="11484"/>
                  <a:pt x="61023" y="14967"/>
                </a:cubicBezTo>
                <a:cubicBezTo>
                  <a:pt x="71953" y="18418"/>
                  <a:pt x="84314" y="15535"/>
                  <a:pt x="95132" y="19322"/>
                </a:cubicBezTo>
                <a:cubicBezTo>
                  <a:pt x="107222" y="23554"/>
                  <a:pt x="120102" y="25537"/>
                  <a:pt x="132869" y="26579"/>
                </a:cubicBezTo>
                <a:cubicBezTo>
                  <a:pt x="149023" y="27897"/>
                  <a:pt x="165875" y="31280"/>
                  <a:pt x="181492" y="26942"/>
                </a:cubicBezTo>
                <a:cubicBezTo>
                  <a:pt x="200951" y="21537"/>
                  <a:pt x="229795" y="25412"/>
                  <a:pt x="238823" y="7347"/>
                </a:cubicBezTo>
                <a:cubicBezTo>
                  <a:pt x="239820" y="5352"/>
                  <a:pt x="239460" y="1599"/>
                  <a:pt x="237372" y="816"/>
                </a:cubicBezTo>
                <a:cubicBezTo>
                  <a:pt x="232729" y="-926"/>
                  <a:pt x="227454" y="816"/>
                  <a:pt x="222495" y="816"/>
                </a:cubicBezTo>
                <a:cubicBezTo>
                  <a:pt x="217508" y="816"/>
                  <a:pt x="209351" y="-350"/>
                  <a:pt x="207980" y="4445"/>
                </a:cubicBezTo>
                <a:cubicBezTo>
                  <a:pt x="207279" y="6898"/>
                  <a:pt x="206308" y="9696"/>
                  <a:pt x="207255" y="12065"/>
                </a:cubicBezTo>
                <a:cubicBezTo>
                  <a:pt x="209011" y="16458"/>
                  <a:pt x="216918" y="14649"/>
                  <a:pt x="221406" y="13153"/>
                </a:cubicBezTo>
                <a:cubicBezTo>
                  <a:pt x="224965" y="11967"/>
                  <a:pt x="230574" y="15912"/>
                  <a:pt x="232655" y="12790"/>
                </a:cubicBezTo>
              </a:path>
            </a:pathLst>
          </a:cu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g2c0ee9e2118_0_216"/>
          <p:cNvSpPr/>
          <p:nvPr/>
        </p:nvSpPr>
        <p:spPr>
          <a:xfrm>
            <a:off x="5576847" y="3525125"/>
            <a:ext cx="4945050" cy="1343175"/>
          </a:xfrm>
          <a:custGeom>
            <a:rect b="b" l="l" r="r" t="t"/>
            <a:pathLst>
              <a:path extrusionOk="0" h="53727" w="197802">
                <a:moveTo>
                  <a:pt x="411" y="0"/>
                </a:moveTo>
                <a:cubicBezTo>
                  <a:pt x="-1113" y="3049"/>
                  <a:pt x="2979" y="6427"/>
                  <a:pt x="5128" y="9072"/>
                </a:cubicBezTo>
                <a:cubicBezTo>
                  <a:pt x="19732" y="27047"/>
                  <a:pt x="49660" y="34788"/>
                  <a:pt x="71894" y="28303"/>
                </a:cubicBezTo>
                <a:cubicBezTo>
                  <a:pt x="79949" y="25953"/>
                  <a:pt x="87833" y="22330"/>
                  <a:pt x="96205" y="21772"/>
                </a:cubicBezTo>
                <a:cubicBezTo>
                  <a:pt x="106223" y="21105"/>
                  <a:pt x="116477" y="23379"/>
                  <a:pt x="126322" y="21409"/>
                </a:cubicBezTo>
                <a:cubicBezTo>
                  <a:pt x="136894" y="19294"/>
                  <a:pt x="147834" y="19595"/>
                  <a:pt x="158616" y="19595"/>
                </a:cubicBezTo>
                <a:cubicBezTo>
                  <a:pt x="164060" y="19595"/>
                  <a:pt x="169970" y="17747"/>
                  <a:pt x="174945" y="19957"/>
                </a:cubicBezTo>
                <a:cubicBezTo>
                  <a:pt x="181556" y="22894"/>
                  <a:pt x="183984" y="33184"/>
                  <a:pt x="182565" y="40277"/>
                </a:cubicBezTo>
                <a:cubicBezTo>
                  <a:pt x="181769" y="44255"/>
                  <a:pt x="173493" y="42091"/>
                  <a:pt x="171679" y="45720"/>
                </a:cubicBezTo>
                <a:cubicBezTo>
                  <a:pt x="170463" y="48151"/>
                  <a:pt x="173368" y="52082"/>
                  <a:pt x="176034" y="52615"/>
                </a:cubicBezTo>
                <a:cubicBezTo>
                  <a:pt x="183035" y="54016"/>
                  <a:pt x="193888" y="55010"/>
                  <a:pt x="197079" y="48623"/>
                </a:cubicBezTo>
                <a:cubicBezTo>
                  <a:pt x="198535" y="45710"/>
                  <a:pt x="197628" y="40219"/>
                  <a:pt x="194539" y="39189"/>
                </a:cubicBezTo>
                <a:cubicBezTo>
                  <a:pt x="189584" y="37537"/>
                  <a:pt x="183608" y="38304"/>
                  <a:pt x="178936" y="40640"/>
                </a:cubicBezTo>
              </a:path>
            </a:pathLst>
          </a:cu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g2c0ee9e2118_0_216"/>
          <p:cNvSpPr/>
          <p:nvPr/>
        </p:nvSpPr>
        <p:spPr>
          <a:xfrm>
            <a:off x="9896050" y="3987775"/>
            <a:ext cx="1298150" cy="899700"/>
          </a:xfrm>
          <a:custGeom>
            <a:rect b="b" l="l" r="r" t="t"/>
            <a:pathLst>
              <a:path extrusionOk="0" h="35988" w="51926">
                <a:moveTo>
                  <a:pt x="0" y="0"/>
                </a:moveTo>
                <a:cubicBezTo>
                  <a:pt x="8346" y="3629"/>
                  <a:pt x="8154" y="4105"/>
                  <a:pt x="16691" y="7257"/>
                </a:cubicBezTo>
                <a:cubicBezTo>
                  <a:pt x="21463" y="9019"/>
                  <a:pt x="27949" y="8066"/>
                  <a:pt x="31206" y="11974"/>
                </a:cubicBezTo>
                <a:cubicBezTo>
                  <a:pt x="33079" y="14222"/>
                  <a:pt x="34362" y="18614"/>
                  <a:pt x="32294" y="20683"/>
                </a:cubicBezTo>
                <a:cubicBezTo>
                  <a:pt x="31506" y="21472"/>
                  <a:pt x="29527" y="20412"/>
                  <a:pt x="29028" y="21409"/>
                </a:cubicBezTo>
                <a:cubicBezTo>
                  <a:pt x="27401" y="24661"/>
                  <a:pt x="29240" y="28694"/>
                  <a:pt x="29754" y="32294"/>
                </a:cubicBezTo>
                <a:cubicBezTo>
                  <a:pt x="30170" y="35207"/>
                  <a:pt x="35577" y="33169"/>
                  <a:pt x="38463" y="33746"/>
                </a:cubicBezTo>
                <a:cubicBezTo>
                  <a:pt x="41139" y="34281"/>
                  <a:pt x="44077" y="36914"/>
                  <a:pt x="46446" y="35560"/>
                </a:cubicBezTo>
                <a:cubicBezTo>
                  <a:pt x="50133" y="33452"/>
                  <a:pt x="53804" y="26588"/>
                  <a:pt x="50800" y="23586"/>
                </a:cubicBezTo>
                <a:cubicBezTo>
                  <a:pt x="46113" y="18902"/>
                  <a:pt x="38581" y="14235"/>
                  <a:pt x="32294" y="16329"/>
                </a:cubicBezTo>
                <a:cubicBezTo>
                  <a:pt x="30986" y="16765"/>
                  <a:pt x="30902" y="18830"/>
                  <a:pt x="29754" y="19594"/>
                </a:cubicBezTo>
              </a:path>
            </a:pathLst>
          </a:cu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g2c0ee9e2118_0_216"/>
          <p:cNvSpPr/>
          <p:nvPr/>
        </p:nvSpPr>
        <p:spPr>
          <a:xfrm>
            <a:off x="171575" y="1149950"/>
            <a:ext cx="12192000" cy="53670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id="449" name="Google Shape;449;g2c0ee9e2118_0_216"/>
          <p:cNvPicPr preferRelativeResize="0"/>
          <p:nvPr/>
        </p:nvPicPr>
        <p:blipFill rotWithShape="1">
          <a:blip r:embed="rId4">
            <a:alphaModFix/>
          </a:blip>
          <a:srcRect b="0" l="0" r="0" t="0"/>
          <a:stretch/>
        </p:blipFill>
        <p:spPr>
          <a:xfrm>
            <a:off x="616099" y="1656050"/>
            <a:ext cx="11693076" cy="3149200"/>
          </a:xfrm>
          <a:prstGeom prst="rect">
            <a:avLst/>
          </a:prstGeom>
          <a:noFill/>
          <a:ln>
            <a:noFill/>
          </a:ln>
        </p:spPr>
      </p:pic>
      <p:sp>
        <p:nvSpPr>
          <p:cNvPr id="450" name="Google Shape;450;g2c0ee9e2118_0_216"/>
          <p:cNvSpPr txBox="1"/>
          <p:nvPr/>
        </p:nvSpPr>
        <p:spPr>
          <a:xfrm>
            <a:off x="3760998" y="5848400"/>
            <a:ext cx="5208900" cy="286200"/>
          </a:xfrm>
          <a:prstGeom prst="rect">
            <a:avLst/>
          </a:prstGeom>
          <a:noFill/>
          <a:ln>
            <a:noFill/>
          </a:ln>
        </p:spPr>
        <p:txBody>
          <a:bodyPr anchorCtr="0" anchor="t" bIns="45700" lIns="91425" spcFirstLastPara="1" rIns="91425" wrap="square" tIns="45700">
            <a:spAutoFit/>
          </a:bodyPr>
          <a:lstStyle/>
          <a:p>
            <a:pPr indent="0" lvl="0" marL="0" marR="0" rtl="0" algn="ctr">
              <a:lnSpc>
                <a:spcPct val="90000"/>
              </a:lnSpc>
              <a:spcBef>
                <a:spcPts val="0"/>
              </a:spcBef>
              <a:spcAft>
                <a:spcPts val="0"/>
              </a:spcAft>
              <a:buClr>
                <a:srgbClr val="000000"/>
              </a:buClr>
              <a:buSzPts val="1400"/>
              <a:buFont typeface="Arial"/>
              <a:buNone/>
            </a:pPr>
            <a:r>
              <a:rPr b="0" i="0" lang="en-US" sz="1400" u="none" cap="none" strike="noStrike">
                <a:solidFill>
                  <a:schemeClr val="dk1"/>
                </a:solidFill>
                <a:latin typeface="Poppins"/>
                <a:ea typeface="Poppins"/>
                <a:cs typeface="Poppins"/>
                <a:sym typeface="Poppins"/>
              </a:rPr>
              <a:t>Transactions Fact Table</a:t>
            </a:r>
            <a:endParaRPr b="0" i="0" sz="1400" u="none" cap="none" strike="noStrike">
              <a:solidFill>
                <a:schemeClr val="dk1"/>
              </a:solidFill>
              <a:latin typeface="Poppins"/>
              <a:ea typeface="Poppins"/>
              <a:cs typeface="Poppins"/>
              <a:sym typeface="Poppins"/>
            </a:endParaRPr>
          </a:p>
        </p:txBody>
      </p:sp>
      <p:sp>
        <p:nvSpPr>
          <p:cNvPr id="451" name="Google Shape;451;g2c0ee9e2118_0_216"/>
          <p:cNvSpPr/>
          <p:nvPr/>
        </p:nvSpPr>
        <p:spPr>
          <a:xfrm>
            <a:off x="680776" y="2021050"/>
            <a:ext cx="902650" cy="477700"/>
          </a:xfrm>
          <a:custGeom>
            <a:rect b="b" l="l" r="r" t="t"/>
            <a:pathLst>
              <a:path extrusionOk="0" h="19108" w="36106">
                <a:moveTo>
                  <a:pt x="26437" y="3558"/>
                </a:moveTo>
                <a:cubicBezTo>
                  <a:pt x="23028" y="-4965"/>
                  <a:pt x="-3100" y="3744"/>
                  <a:pt x="311" y="12266"/>
                </a:cubicBezTo>
                <a:cubicBezTo>
                  <a:pt x="3126" y="19300"/>
                  <a:pt x="14505" y="18798"/>
                  <a:pt x="22082" y="18798"/>
                </a:cubicBezTo>
                <a:cubicBezTo>
                  <a:pt x="26543" y="18798"/>
                  <a:pt x="33488" y="20036"/>
                  <a:pt x="35145" y="15895"/>
                </a:cubicBezTo>
                <a:cubicBezTo>
                  <a:pt x="36645" y="12147"/>
                  <a:pt x="36484" y="6442"/>
                  <a:pt x="33331" y="3920"/>
                </a:cubicBezTo>
                <a:cubicBezTo>
                  <a:pt x="30998" y="2054"/>
                  <a:pt x="26643" y="3140"/>
                  <a:pt x="24985" y="655"/>
                </a:cubicBezTo>
              </a:path>
            </a:pathLst>
          </a:cu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g2c0ee9e2118_0_216"/>
          <p:cNvSpPr/>
          <p:nvPr/>
        </p:nvSpPr>
        <p:spPr>
          <a:xfrm>
            <a:off x="4392359" y="2190153"/>
            <a:ext cx="534225" cy="368900"/>
          </a:xfrm>
          <a:custGeom>
            <a:rect b="b" l="l" r="r" t="t"/>
            <a:pathLst>
              <a:path extrusionOk="0" h="14756" w="21369">
                <a:moveTo>
                  <a:pt x="10416" y="2236"/>
                </a:moveTo>
                <a:cubicBezTo>
                  <a:pt x="7611" y="2236"/>
                  <a:pt x="4315" y="1641"/>
                  <a:pt x="2071" y="3325"/>
                </a:cubicBezTo>
                <a:cubicBezTo>
                  <a:pt x="-269" y="5081"/>
                  <a:pt x="-524" y="9526"/>
                  <a:pt x="982" y="12034"/>
                </a:cubicBezTo>
                <a:cubicBezTo>
                  <a:pt x="2839" y="15128"/>
                  <a:pt x="7897" y="14574"/>
                  <a:pt x="11505" y="14574"/>
                </a:cubicBezTo>
                <a:cubicBezTo>
                  <a:pt x="14470" y="14574"/>
                  <a:pt x="18689" y="15302"/>
                  <a:pt x="20214" y="12759"/>
                </a:cubicBezTo>
                <a:cubicBezTo>
                  <a:pt x="22301" y="9280"/>
                  <a:pt x="21337" y="3144"/>
                  <a:pt x="18036" y="785"/>
                </a:cubicBezTo>
                <a:cubicBezTo>
                  <a:pt x="14765" y="-1552"/>
                  <a:pt x="10021" y="2252"/>
                  <a:pt x="6425" y="4051"/>
                </a:cubicBezTo>
              </a:path>
            </a:pathLst>
          </a:cu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g2c0ee9e2118_0_216"/>
          <p:cNvSpPr/>
          <p:nvPr/>
        </p:nvSpPr>
        <p:spPr>
          <a:xfrm>
            <a:off x="9141078" y="2135295"/>
            <a:ext cx="950625" cy="447075"/>
          </a:xfrm>
          <a:custGeom>
            <a:rect b="b" l="l" r="r" t="t"/>
            <a:pathLst>
              <a:path extrusionOk="0" h="17883" w="38025">
                <a:moveTo>
                  <a:pt x="28747" y="2979"/>
                </a:moveTo>
                <a:cubicBezTo>
                  <a:pt x="20490" y="2979"/>
                  <a:pt x="11906" y="-1809"/>
                  <a:pt x="4073" y="802"/>
                </a:cubicBezTo>
                <a:cubicBezTo>
                  <a:pt x="37" y="2147"/>
                  <a:pt x="-773" y="9189"/>
                  <a:pt x="807" y="13139"/>
                </a:cubicBezTo>
                <a:cubicBezTo>
                  <a:pt x="2728" y="17940"/>
                  <a:pt x="10876" y="16042"/>
                  <a:pt x="16047" y="16042"/>
                </a:cubicBezTo>
                <a:cubicBezTo>
                  <a:pt x="20296" y="16042"/>
                  <a:pt x="25103" y="19315"/>
                  <a:pt x="28747" y="17130"/>
                </a:cubicBezTo>
                <a:cubicBezTo>
                  <a:pt x="30333" y="16178"/>
                  <a:pt x="28726" y="13168"/>
                  <a:pt x="29836" y="11688"/>
                </a:cubicBezTo>
                <a:cubicBezTo>
                  <a:pt x="31262" y="9787"/>
                  <a:pt x="34605" y="14565"/>
                  <a:pt x="36730" y="13502"/>
                </a:cubicBezTo>
                <a:cubicBezTo>
                  <a:pt x="38797" y="12468"/>
                  <a:pt x="37836" y="8887"/>
                  <a:pt x="37456" y="6608"/>
                </a:cubicBezTo>
                <a:cubicBezTo>
                  <a:pt x="36814" y="2757"/>
                  <a:pt x="30112" y="3342"/>
                  <a:pt x="26207" y="3342"/>
                </a:cubicBezTo>
              </a:path>
            </a:pathLst>
          </a:cu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g2c0ee9e2118_0_216"/>
          <p:cNvSpPr/>
          <p:nvPr/>
        </p:nvSpPr>
        <p:spPr>
          <a:xfrm>
            <a:off x="4688920" y="2439944"/>
            <a:ext cx="4535825" cy="2286250"/>
          </a:xfrm>
          <a:custGeom>
            <a:rect b="b" l="l" r="r" t="t"/>
            <a:pathLst>
              <a:path extrusionOk="0" h="91450" w="181433">
                <a:moveTo>
                  <a:pt x="181433" y="590"/>
                </a:moveTo>
                <a:cubicBezTo>
                  <a:pt x="168520" y="-2641"/>
                  <a:pt x="155851" y="8226"/>
                  <a:pt x="143696" y="13653"/>
                </a:cubicBezTo>
                <a:cubicBezTo>
                  <a:pt x="116544" y="25775"/>
                  <a:pt x="92891" y="44774"/>
                  <a:pt x="66045" y="57559"/>
                </a:cubicBezTo>
                <a:cubicBezTo>
                  <a:pt x="49306" y="65531"/>
                  <a:pt x="30044" y="66451"/>
                  <a:pt x="11979" y="70622"/>
                </a:cubicBezTo>
                <a:cubicBezTo>
                  <a:pt x="7814" y="71584"/>
                  <a:pt x="898" y="71823"/>
                  <a:pt x="368" y="76064"/>
                </a:cubicBezTo>
                <a:cubicBezTo>
                  <a:pt x="-59" y="79478"/>
                  <a:pt x="-251" y="83792"/>
                  <a:pt x="2182" y="86224"/>
                </a:cubicBezTo>
                <a:cubicBezTo>
                  <a:pt x="6519" y="90559"/>
                  <a:pt x="13949" y="89740"/>
                  <a:pt x="19962" y="90942"/>
                </a:cubicBezTo>
                <a:cubicBezTo>
                  <a:pt x="22582" y="91466"/>
                  <a:pt x="25893" y="91927"/>
                  <a:pt x="27945" y="90216"/>
                </a:cubicBezTo>
                <a:cubicBezTo>
                  <a:pt x="31852" y="86958"/>
                  <a:pt x="35716" y="79771"/>
                  <a:pt x="32662" y="75702"/>
                </a:cubicBezTo>
                <a:cubicBezTo>
                  <a:pt x="29240" y="71143"/>
                  <a:pt x="22033" y="70622"/>
                  <a:pt x="16333" y="70622"/>
                </a:cubicBezTo>
              </a:path>
            </a:pathLst>
          </a:cu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g2c0ee9e2118_0_216"/>
          <p:cNvSpPr/>
          <p:nvPr/>
        </p:nvSpPr>
        <p:spPr>
          <a:xfrm>
            <a:off x="1504975" y="2436550"/>
            <a:ext cx="2469925" cy="2325775"/>
          </a:xfrm>
          <a:custGeom>
            <a:rect b="b" l="l" r="r" t="t"/>
            <a:pathLst>
              <a:path extrusionOk="0" h="93031" w="98797">
                <a:moveTo>
                  <a:pt x="0" y="0"/>
                </a:moveTo>
                <a:cubicBezTo>
                  <a:pt x="14394" y="18508"/>
                  <a:pt x="30348" y="35756"/>
                  <a:pt x="44994" y="54066"/>
                </a:cubicBezTo>
                <a:cubicBezTo>
                  <a:pt x="45856" y="55143"/>
                  <a:pt x="47909" y="54293"/>
                  <a:pt x="48986" y="55155"/>
                </a:cubicBezTo>
                <a:cubicBezTo>
                  <a:pt x="53599" y="58845"/>
                  <a:pt x="57874" y="62951"/>
                  <a:pt x="62049" y="67129"/>
                </a:cubicBezTo>
                <a:cubicBezTo>
                  <a:pt x="63735" y="68817"/>
                  <a:pt x="58999" y="70984"/>
                  <a:pt x="58420" y="73298"/>
                </a:cubicBezTo>
                <a:cubicBezTo>
                  <a:pt x="57360" y="77537"/>
                  <a:pt x="56970" y="82805"/>
                  <a:pt x="59509" y="86360"/>
                </a:cubicBezTo>
                <a:cubicBezTo>
                  <a:pt x="63806" y="92377"/>
                  <a:pt x="73523" y="92166"/>
                  <a:pt x="80917" y="92166"/>
                </a:cubicBezTo>
                <a:cubicBezTo>
                  <a:pt x="85515" y="92166"/>
                  <a:pt x="90285" y="93793"/>
                  <a:pt x="94706" y="92529"/>
                </a:cubicBezTo>
                <a:cubicBezTo>
                  <a:pt x="100531" y="90864"/>
                  <a:pt x="99427" y="79234"/>
                  <a:pt x="95794" y="74386"/>
                </a:cubicBezTo>
                <a:cubicBezTo>
                  <a:pt x="93063" y="70741"/>
                  <a:pt x="86787" y="72951"/>
                  <a:pt x="82369" y="71846"/>
                </a:cubicBezTo>
                <a:cubicBezTo>
                  <a:pt x="76040" y="70263"/>
                  <a:pt x="69661" y="68218"/>
                  <a:pt x="63137" y="68218"/>
                </a:cubicBezTo>
              </a:path>
            </a:pathLst>
          </a:cu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g2c0ee9e2118_0_216"/>
          <p:cNvSpPr/>
          <p:nvPr/>
        </p:nvSpPr>
        <p:spPr>
          <a:xfrm>
            <a:off x="4952125" y="2481925"/>
            <a:ext cx="3480100" cy="2334150"/>
          </a:xfrm>
          <a:custGeom>
            <a:rect b="b" l="l" r="r" t="t"/>
            <a:pathLst>
              <a:path extrusionOk="0" h="93366" w="139204">
                <a:moveTo>
                  <a:pt x="0" y="0"/>
                </a:moveTo>
                <a:cubicBezTo>
                  <a:pt x="5929" y="5336"/>
                  <a:pt x="10465" y="12041"/>
                  <a:pt x="15603" y="18143"/>
                </a:cubicBezTo>
                <a:cubicBezTo>
                  <a:pt x="19436" y="22695"/>
                  <a:pt x="24855" y="26572"/>
                  <a:pt x="26488" y="32294"/>
                </a:cubicBezTo>
                <a:cubicBezTo>
                  <a:pt x="27696" y="36528"/>
                  <a:pt x="21064" y="39234"/>
                  <a:pt x="18505" y="42817"/>
                </a:cubicBezTo>
                <a:cubicBezTo>
                  <a:pt x="14844" y="47944"/>
                  <a:pt x="14598" y="56051"/>
                  <a:pt x="17417" y="61685"/>
                </a:cubicBezTo>
                <a:cubicBezTo>
                  <a:pt x="20834" y="68514"/>
                  <a:pt x="31020" y="68698"/>
                  <a:pt x="37374" y="72934"/>
                </a:cubicBezTo>
                <a:cubicBezTo>
                  <a:pt x="41131" y="75439"/>
                  <a:pt x="38898" y="82441"/>
                  <a:pt x="42091" y="85634"/>
                </a:cubicBezTo>
                <a:cubicBezTo>
                  <a:pt x="46236" y="89779"/>
                  <a:pt x="52756" y="90655"/>
                  <a:pt x="58420" y="92165"/>
                </a:cubicBezTo>
                <a:cubicBezTo>
                  <a:pt x="66608" y="94348"/>
                  <a:pt x="75599" y="93134"/>
                  <a:pt x="83820" y="91077"/>
                </a:cubicBezTo>
                <a:cubicBezTo>
                  <a:pt x="88914" y="89803"/>
                  <a:pt x="91091" y="79938"/>
                  <a:pt x="87811" y="75837"/>
                </a:cubicBezTo>
                <a:cubicBezTo>
                  <a:pt x="84479" y="71671"/>
                  <a:pt x="77175" y="74970"/>
                  <a:pt x="71845" y="74748"/>
                </a:cubicBezTo>
                <a:cubicBezTo>
                  <a:pt x="61193" y="74304"/>
                  <a:pt x="50575" y="72934"/>
                  <a:pt x="39914" y="72934"/>
                </a:cubicBezTo>
                <a:cubicBezTo>
                  <a:pt x="38337" y="72934"/>
                  <a:pt x="43058" y="72676"/>
                  <a:pt x="44631" y="72571"/>
                </a:cubicBezTo>
                <a:cubicBezTo>
                  <a:pt x="47289" y="72394"/>
                  <a:pt x="49950" y="72208"/>
                  <a:pt x="52614" y="72208"/>
                </a:cubicBezTo>
                <a:cubicBezTo>
                  <a:pt x="63631" y="72208"/>
                  <a:pt x="74702" y="72293"/>
                  <a:pt x="85634" y="73660"/>
                </a:cubicBezTo>
                <a:cubicBezTo>
                  <a:pt x="89482" y="74141"/>
                  <a:pt x="93420" y="73749"/>
                  <a:pt x="97245" y="74385"/>
                </a:cubicBezTo>
                <a:cubicBezTo>
                  <a:pt x="98677" y="74623"/>
                  <a:pt x="100148" y="74385"/>
                  <a:pt x="101600" y="74385"/>
                </a:cubicBezTo>
                <a:cubicBezTo>
                  <a:pt x="102326" y="74385"/>
                  <a:pt x="104503" y="74385"/>
                  <a:pt x="103777" y="74385"/>
                </a:cubicBezTo>
                <a:cubicBezTo>
                  <a:pt x="100575" y="74385"/>
                  <a:pt x="96343" y="73699"/>
                  <a:pt x="94343" y="76200"/>
                </a:cubicBezTo>
                <a:cubicBezTo>
                  <a:pt x="92075" y="79035"/>
                  <a:pt x="91800" y="84907"/>
                  <a:pt x="94705" y="87085"/>
                </a:cubicBezTo>
                <a:cubicBezTo>
                  <a:pt x="101031" y="91829"/>
                  <a:pt x="110384" y="89625"/>
                  <a:pt x="118291" y="89625"/>
                </a:cubicBezTo>
                <a:cubicBezTo>
                  <a:pt x="125138" y="89625"/>
                  <a:pt x="136226" y="90100"/>
                  <a:pt x="137885" y="83457"/>
                </a:cubicBezTo>
                <a:cubicBezTo>
                  <a:pt x="138443" y="81224"/>
                  <a:pt x="140221" y="77747"/>
                  <a:pt x="138248" y="76563"/>
                </a:cubicBezTo>
                <a:cubicBezTo>
                  <a:pt x="128566" y="70756"/>
                  <a:pt x="115793" y="73660"/>
                  <a:pt x="104503" y="73660"/>
                </a:cubicBezTo>
              </a:path>
            </a:pathLst>
          </a:cu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60" name="Shape 460"/>
        <p:cNvGrpSpPr/>
        <p:nvPr/>
      </p:nvGrpSpPr>
      <p:grpSpPr>
        <a:xfrm>
          <a:off x="0" y="0"/>
          <a:ext cx="0" cy="0"/>
          <a:chOff x="0" y="0"/>
          <a:chExt cx="0" cy="0"/>
        </a:xfrm>
      </p:grpSpPr>
      <p:sp>
        <p:nvSpPr>
          <p:cNvPr id="461" name="Google Shape;461;g2c485136c5b_0_25"/>
          <p:cNvSpPr/>
          <p:nvPr/>
        </p:nvSpPr>
        <p:spPr>
          <a:xfrm>
            <a:off x="-91497" y="-520626"/>
            <a:ext cx="12839700" cy="8153400"/>
          </a:xfrm>
          <a:prstGeom prst="rect">
            <a:avLst/>
          </a:prstGeom>
          <a:solidFill>
            <a:srgbClr val="000000">
              <a:alpha val="8902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800" u="none" cap="none" strike="noStrike">
              <a:solidFill>
                <a:schemeClr val="lt1"/>
              </a:solidFill>
              <a:latin typeface="Calibri"/>
              <a:ea typeface="Calibri"/>
              <a:cs typeface="Calibri"/>
              <a:sym typeface="Calibri"/>
            </a:endParaRPr>
          </a:p>
        </p:txBody>
      </p:sp>
      <p:cxnSp>
        <p:nvCxnSpPr>
          <p:cNvPr id="462" name="Google Shape;462;g2c485136c5b_0_25"/>
          <p:cNvCxnSpPr/>
          <p:nvPr/>
        </p:nvCxnSpPr>
        <p:spPr>
          <a:xfrm>
            <a:off x="6095214" y="871146"/>
            <a:ext cx="736800" cy="0"/>
          </a:xfrm>
          <a:prstGeom prst="straightConnector1">
            <a:avLst/>
          </a:prstGeom>
          <a:noFill/>
          <a:ln cap="flat" cmpd="sng" w="57150">
            <a:solidFill>
              <a:schemeClr val="accent4"/>
            </a:solidFill>
            <a:prstDash val="solid"/>
            <a:miter lim="800000"/>
            <a:headEnd len="sm" w="sm" type="none"/>
            <a:tailEnd len="sm" w="sm" type="none"/>
          </a:ln>
        </p:spPr>
      </p:cxnSp>
      <p:sp>
        <p:nvSpPr>
          <p:cNvPr id="463" name="Google Shape;463;g2c485136c5b_0_25"/>
          <p:cNvSpPr/>
          <p:nvPr/>
        </p:nvSpPr>
        <p:spPr>
          <a:xfrm>
            <a:off x="-145922" y="-520626"/>
            <a:ext cx="12839700" cy="8153400"/>
          </a:xfrm>
          <a:prstGeom prst="rect">
            <a:avLst/>
          </a:prstGeom>
          <a:solidFill>
            <a:srgbClr val="000000">
              <a:alpha val="8902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800" u="none" cap="none" strike="noStrike">
              <a:solidFill>
                <a:schemeClr val="lt1"/>
              </a:solidFill>
              <a:latin typeface="Calibri"/>
              <a:ea typeface="Calibri"/>
              <a:cs typeface="Calibri"/>
              <a:sym typeface="Calibri"/>
            </a:endParaRPr>
          </a:p>
        </p:txBody>
      </p:sp>
      <p:sp>
        <p:nvSpPr>
          <p:cNvPr id="464" name="Google Shape;464;g2c485136c5b_0_25"/>
          <p:cNvSpPr txBox="1"/>
          <p:nvPr/>
        </p:nvSpPr>
        <p:spPr>
          <a:xfrm>
            <a:off x="1884155" y="244433"/>
            <a:ext cx="7082700" cy="585000"/>
          </a:xfrm>
          <a:prstGeom prst="rect">
            <a:avLst/>
          </a:prstGeom>
          <a:noFill/>
          <a:ln>
            <a:noFill/>
          </a:ln>
        </p:spPr>
        <p:txBody>
          <a:bodyPr anchorCtr="0" anchor="t" bIns="45700" lIns="91425" spcFirstLastPara="1" rIns="91425" wrap="square" tIns="45700">
            <a:spAutoFit/>
          </a:bodyPr>
          <a:lstStyle/>
          <a:p>
            <a:pPr indent="0" lvl="0" marL="0" rtl="0" algn="ctr">
              <a:spcBef>
                <a:spcPts val="0"/>
              </a:spcBef>
              <a:spcAft>
                <a:spcPts val="0"/>
              </a:spcAft>
              <a:buClr>
                <a:schemeClr val="dk1"/>
              </a:buClr>
              <a:buSzPts val="1100"/>
              <a:buFont typeface="Arial"/>
              <a:buNone/>
            </a:pPr>
            <a:r>
              <a:rPr b="1" lang="en-US" sz="3200">
                <a:solidFill>
                  <a:schemeClr val="lt1"/>
                </a:solidFill>
                <a:latin typeface="Calibri"/>
                <a:ea typeface="Calibri"/>
                <a:cs typeface="Calibri"/>
                <a:sym typeface="Calibri"/>
              </a:rPr>
              <a:t>DATA WAREHOUSE MODELLING</a:t>
            </a:r>
            <a:endParaRPr b="1" sz="3200">
              <a:solidFill>
                <a:schemeClr val="lt1"/>
              </a:solidFill>
              <a:latin typeface="Calibri"/>
              <a:ea typeface="Calibri"/>
              <a:cs typeface="Calibri"/>
              <a:sym typeface="Calibri"/>
            </a:endParaRPr>
          </a:p>
        </p:txBody>
      </p:sp>
      <p:sp>
        <p:nvSpPr>
          <p:cNvPr id="465" name="Google Shape;465;g2c485136c5b_0_25"/>
          <p:cNvSpPr/>
          <p:nvPr/>
        </p:nvSpPr>
        <p:spPr>
          <a:xfrm>
            <a:off x="117150" y="1149950"/>
            <a:ext cx="12192000" cy="53670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466" name="Google Shape;466;g2c485136c5b_0_25"/>
          <p:cNvSpPr txBox="1"/>
          <p:nvPr/>
        </p:nvSpPr>
        <p:spPr>
          <a:xfrm>
            <a:off x="2821048" y="6032300"/>
            <a:ext cx="5208900" cy="286200"/>
          </a:xfrm>
          <a:prstGeom prst="rect">
            <a:avLst/>
          </a:prstGeom>
          <a:noFill/>
          <a:ln>
            <a:noFill/>
          </a:ln>
        </p:spPr>
        <p:txBody>
          <a:bodyPr anchorCtr="0" anchor="t" bIns="45700" lIns="91425" spcFirstLastPara="1" rIns="91425" wrap="square" tIns="45700">
            <a:spAutoFit/>
          </a:bodyPr>
          <a:lstStyle/>
          <a:p>
            <a:pPr indent="0" lvl="0" marL="0" marR="0" rtl="0" algn="l">
              <a:lnSpc>
                <a:spcPct val="90000"/>
              </a:lnSpc>
              <a:spcBef>
                <a:spcPts val="0"/>
              </a:spcBef>
              <a:spcAft>
                <a:spcPts val="0"/>
              </a:spcAft>
              <a:buClr>
                <a:srgbClr val="000000"/>
              </a:buClr>
              <a:buSzPts val="1400"/>
              <a:buFont typeface="Arial"/>
              <a:buNone/>
            </a:pPr>
            <a:r>
              <a:rPr b="0" i="0" lang="en-US" sz="1400" u="none" cap="none" strike="noStrike">
                <a:solidFill>
                  <a:schemeClr val="dk1"/>
                </a:solidFill>
                <a:latin typeface="Poppins"/>
                <a:ea typeface="Poppins"/>
                <a:cs typeface="Poppins"/>
                <a:sym typeface="Poppins"/>
              </a:rPr>
              <a:t>2nd Normal Form 		to 		3rd Normal Form</a:t>
            </a:r>
            <a:endParaRPr b="0" i="0" sz="1400" u="none" cap="none" strike="noStrike">
              <a:solidFill>
                <a:schemeClr val="dk1"/>
              </a:solidFill>
              <a:latin typeface="Poppins"/>
              <a:ea typeface="Poppins"/>
              <a:cs typeface="Poppins"/>
              <a:sym typeface="Poppins"/>
            </a:endParaRPr>
          </a:p>
        </p:txBody>
      </p:sp>
      <p:pic>
        <p:nvPicPr>
          <p:cNvPr id="467" name="Google Shape;467;g2c485136c5b_0_25"/>
          <p:cNvPicPr preferRelativeResize="0"/>
          <p:nvPr/>
        </p:nvPicPr>
        <p:blipFill rotWithShape="1">
          <a:blip r:embed="rId3">
            <a:alphaModFix/>
          </a:blip>
          <a:srcRect b="0" l="0" r="0" t="0"/>
          <a:stretch/>
        </p:blipFill>
        <p:spPr>
          <a:xfrm>
            <a:off x="616088" y="1857962"/>
            <a:ext cx="11194127" cy="3145801"/>
          </a:xfrm>
          <a:prstGeom prst="rect">
            <a:avLst/>
          </a:prstGeom>
          <a:noFill/>
          <a:ln>
            <a:noFill/>
          </a:ln>
        </p:spPr>
      </p:pic>
      <p:cxnSp>
        <p:nvCxnSpPr>
          <p:cNvPr id="468" name="Google Shape;468;g2c485136c5b_0_25"/>
          <p:cNvCxnSpPr/>
          <p:nvPr/>
        </p:nvCxnSpPr>
        <p:spPr>
          <a:xfrm>
            <a:off x="4861400" y="2209775"/>
            <a:ext cx="1941300" cy="10200"/>
          </a:xfrm>
          <a:prstGeom prst="straightConnector1">
            <a:avLst/>
          </a:prstGeom>
          <a:noFill/>
          <a:ln cap="flat" cmpd="sng" w="28575">
            <a:solidFill>
              <a:schemeClr val="accent2"/>
            </a:solidFill>
            <a:prstDash val="solid"/>
            <a:round/>
            <a:headEnd len="sm" w="sm" type="none"/>
            <a:tailEnd len="med" w="med" type="triangle"/>
          </a:ln>
        </p:spPr>
      </p:cxnSp>
      <p:cxnSp>
        <p:nvCxnSpPr>
          <p:cNvPr id="469" name="Google Shape;469;g2c485136c5b_0_25"/>
          <p:cNvCxnSpPr/>
          <p:nvPr/>
        </p:nvCxnSpPr>
        <p:spPr>
          <a:xfrm>
            <a:off x="5242500" y="4467526"/>
            <a:ext cx="1941300" cy="10200"/>
          </a:xfrm>
          <a:prstGeom prst="straightConnector1">
            <a:avLst/>
          </a:prstGeom>
          <a:noFill/>
          <a:ln cap="flat" cmpd="sng" w="28575">
            <a:solidFill>
              <a:schemeClr val="accent2"/>
            </a:solidFill>
            <a:prstDash val="solid"/>
            <a:round/>
            <a:headEnd len="sm" w="sm" type="none"/>
            <a:tailEnd len="med" w="med" type="triangle"/>
          </a:ln>
        </p:spPr>
      </p:cxnSp>
      <p:sp>
        <p:nvSpPr>
          <p:cNvPr id="470" name="Google Shape;470;g2c485136c5b_0_25"/>
          <p:cNvSpPr/>
          <p:nvPr/>
        </p:nvSpPr>
        <p:spPr>
          <a:xfrm>
            <a:off x="3247028" y="2127254"/>
            <a:ext cx="768550" cy="488225"/>
          </a:xfrm>
          <a:custGeom>
            <a:rect b="b" l="l" r="r" t="t"/>
            <a:pathLst>
              <a:path extrusionOk="0" h="19529" w="30742">
                <a:moveTo>
                  <a:pt x="7244" y="5115"/>
                </a:moveTo>
                <a:cubicBezTo>
                  <a:pt x="2589" y="5115"/>
                  <a:pt x="-2554" y="15421"/>
                  <a:pt x="1438" y="17815"/>
                </a:cubicBezTo>
                <a:cubicBezTo>
                  <a:pt x="5608" y="20316"/>
                  <a:pt x="11090" y="19267"/>
                  <a:pt x="15952" y="19267"/>
                </a:cubicBezTo>
                <a:cubicBezTo>
                  <a:pt x="20390" y="19267"/>
                  <a:pt x="26668" y="19244"/>
                  <a:pt x="28652" y="15275"/>
                </a:cubicBezTo>
                <a:cubicBezTo>
                  <a:pt x="30383" y="11811"/>
                  <a:pt x="32038" y="6084"/>
                  <a:pt x="29015" y="3664"/>
                </a:cubicBezTo>
                <a:cubicBezTo>
                  <a:pt x="22871" y="-1254"/>
                  <a:pt x="10347" y="-1392"/>
                  <a:pt x="5429" y="4752"/>
                </a:cubicBezTo>
              </a:path>
            </a:pathLst>
          </a:cu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g2c485136c5b_0_25"/>
          <p:cNvSpPr/>
          <p:nvPr/>
        </p:nvSpPr>
        <p:spPr>
          <a:xfrm>
            <a:off x="2598998" y="4335812"/>
            <a:ext cx="722050" cy="353025"/>
          </a:xfrm>
          <a:custGeom>
            <a:rect b="b" l="l" r="r" t="t"/>
            <a:pathLst>
              <a:path extrusionOk="0" h="14121" w="28882">
                <a:moveTo>
                  <a:pt x="9579" y="4222"/>
                </a:moveTo>
                <a:cubicBezTo>
                  <a:pt x="7690" y="2333"/>
                  <a:pt x="4131" y="2651"/>
                  <a:pt x="1596" y="3496"/>
                </a:cubicBezTo>
                <a:cubicBezTo>
                  <a:pt x="-584" y="4223"/>
                  <a:pt x="-459" y="9362"/>
                  <a:pt x="1596" y="10390"/>
                </a:cubicBezTo>
                <a:cubicBezTo>
                  <a:pt x="9404" y="14294"/>
                  <a:pt x="25323" y="16970"/>
                  <a:pt x="27722" y="8576"/>
                </a:cubicBezTo>
                <a:cubicBezTo>
                  <a:pt x="28387" y="6250"/>
                  <a:pt x="29886" y="2401"/>
                  <a:pt x="27722" y="1319"/>
                </a:cubicBezTo>
                <a:cubicBezTo>
                  <a:pt x="22096" y="-1494"/>
                  <a:pt x="15143" y="1319"/>
                  <a:pt x="8853" y="1319"/>
                </a:cubicBezTo>
              </a:path>
            </a:pathLst>
          </a:cu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g2c485136c5b_0_25"/>
          <p:cNvSpPr/>
          <p:nvPr/>
        </p:nvSpPr>
        <p:spPr>
          <a:xfrm>
            <a:off x="3436077" y="4323425"/>
            <a:ext cx="480950" cy="426700"/>
          </a:xfrm>
          <a:custGeom>
            <a:rect b="b" l="l" r="r" t="t"/>
            <a:pathLst>
              <a:path extrusionOk="0" h="17068" w="19238">
                <a:moveTo>
                  <a:pt x="6939" y="1088"/>
                </a:moveTo>
                <a:cubicBezTo>
                  <a:pt x="2158" y="1771"/>
                  <a:pt x="-2367" y="11617"/>
                  <a:pt x="1496" y="14514"/>
                </a:cubicBezTo>
                <a:cubicBezTo>
                  <a:pt x="4726" y="16936"/>
                  <a:pt x="9690" y="17745"/>
                  <a:pt x="13470" y="16328"/>
                </a:cubicBezTo>
                <a:cubicBezTo>
                  <a:pt x="17634" y="14767"/>
                  <a:pt x="20538" y="7969"/>
                  <a:pt x="18550" y="3991"/>
                </a:cubicBezTo>
                <a:cubicBezTo>
                  <a:pt x="17500" y="1891"/>
                  <a:pt x="14405" y="1660"/>
                  <a:pt x="12745" y="0"/>
                </a:cubicBezTo>
              </a:path>
            </a:pathLst>
          </a:cu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g2c485136c5b_0_25"/>
          <p:cNvSpPr/>
          <p:nvPr/>
        </p:nvSpPr>
        <p:spPr>
          <a:xfrm>
            <a:off x="4017750" y="2233043"/>
            <a:ext cx="2199125" cy="1349325"/>
          </a:xfrm>
          <a:custGeom>
            <a:rect b="b" l="l" r="r" t="t"/>
            <a:pathLst>
              <a:path extrusionOk="0" h="53973" w="87965">
                <a:moveTo>
                  <a:pt x="0" y="2698"/>
                </a:moveTo>
                <a:cubicBezTo>
                  <a:pt x="10539" y="-2572"/>
                  <a:pt x="24658" y="695"/>
                  <a:pt x="35198" y="5963"/>
                </a:cubicBezTo>
                <a:cubicBezTo>
                  <a:pt x="44754" y="10739"/>
                  <a:pt x="56566" y="13598"/>
                  <a:pt x="62775" y="22292"/>
                </a:cubicBezTo>
                <a:cubicBezTo>
                  <a:pt x="66323" y="27260"/>
                  <a:pt x="69274" y="32646"/>
                  <a:pt x="72935" y="37532"/>
                </a:cubicBezTo>
                <a:cubicBezTo>
                  <a:pt x="74328" y="39391"/>
                  <a:pt x="78024" y="40771"/>
                  <a:pt x="77289" y="42975"/>
                </a:cubicBezTo>
                <a:cubicBezTo>
                  <a:pt x="76732" y="44646"/>
                  <a:pt x="73454" y="43181"/>
                  <a:pt x="72209" y="44426"/>
                </a:cubicBezTo>
                <a:cubicBezTo>
                  <a:pt x="71009" y="45626"/>
                  <a:pt x="70972" y="48050"/>
                  <a:pt x="71846" y="49506"/>
                </a:cubicBezTo>
                <a:cubicBezTo>
                  <a:pt x="74190" y="53411"/>
                  <a:pt x="82538" y="55689"/>
                  <a:pt x="85272" y="52046"/>
                </a:cubicBezTo>
                <a:cubicBezTo>
                  <a:pt x="87139" y="49559"/>
                  <a:pt x="88840" y="45756"/>
                  <a:pt x="87449" y="42975"/>
                </a:cubicBezTo>
                <a:cubicBezTo>
                  <a:pt x="86092" y="40262"/>
                  <a:pt x="81411" y="42249"/>
                  <a:pt x="78378" y="42249"/>
                </a:cubicBezTo>
              </a:path>
            </a:pathLst>
          </a:cu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g2c485136c5b_0_25"/>
          <p:cNvSpPr/>
          <p:nvPr/>
        </p:nvSpPr>
        <p:spPr>
          <a:xfrm>
            <a:off x="2883825" y="3488850"/>
            <a:ext cx="2975425" cy="907150"/>
          </a:xfrm>
          <a:custGeom>
            <a:rect b="b" l="l" r="r" t="t"/>
            <a:pathLst>
              <a:path extrusionOk="0" h="36286" w="119017">
                <a:moveTo>
                  <a:pt x="0" y="36286"/>
                </a:moveTo>
                <a:cubicBezTo>
                  <a:pt x="4711" y="28043"/>
                  <a:pt x="11011" y="18191"/>
                  <a:pt x="20320" y="16328"/>
                </a:cubicBezTo>
                <a:cubicBezTo>
                  <a:pt x="44406" y="11508"/>
                  <a:pt x="69449" y="28338"/>
                  <a:pt x="93617" y="23948"/>
                </a:cubicBezTo>
                <a:cubicBezTo>
                  <a:pt x="105066" y="21868"/>
                  <a:pt x="109707" y="6981"/>
                  <a:pt x="119017" y="0"/>
                </a:cubicBezTo>
              </a:path>
            </a:pathLst>
          </a:cu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g2c485136c5b_0_25"/>
          <p:cNvSpPr/>
          <p:nvPr/>
        </p:nvSpPr>
        <p:spPr>
          <a:xfrm>
            <a:off x="3600475" y="3552350"/>
            <a:ext cx="2276925" cy="795700"/>
          </a:xfrm>
          <a:custGeom>
            <a:rect b="b" l="l" r="r" t="t"/>
            <a:pathLst>
              <a:path extrusionOk="0" h="31828" w="91077">
                <a:moveTo>
                  <a:pt x="0" y="29754"/>
                </a:moveTo>
                <a:cubicBezTo>
                  <a:pt x="6078" y="29754"/>
                  <a:pt x="12147" y="32565"/>
                  <a:pt x="18143" y="31568"/>
                </a:cubicBezTo>
                <a:cubicBezTo>
                  <a:pt x="28089" y="29915"/>
                  <a:pt x="38535" y="22382"/>
                  <a:pt x="47897" y="26126"/>
                </a:cubicBezTo>
                <a:cubicBezTo>
                  <a:pt x="55505" y="29169"/>
                  <a:pt x="64436" y="32346"/>
                  <a:pt x="72209" y="29754"/>
                </a:cubicBezTo>
                <a:cubicBezTo>
                  <a:pt x="83350" y="26039"/>
                  <a:pt x="91077" y="11744"/>
                  <a:pt x="91077" y="0"/>
                </a:cubicBezTo>
              </a:path>
            </a:pathLst>
          </a:cu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g2c485136c5b_0_25"/>
          <p:cNvSpPr/>
          <p:nvPr/>
        </p:nvSpPr>
        <p:spPr>
          <a:xfrm>
            <a:off x="5181144" y="3154350"/>
            <a:ext cx="520875" cy="461025"/>
          </a:xfrm>
          <a:custGeom>
            <a:rect b="b" l="l" r="r" t="t"/>
            <a:pathLst>
              <a:path extrusionOk="0" h="18441" w="20835">
                <a:moveTo>
                  <a:pt x="11159" y="2131"/>
                </a:moveTo>
                <a:cubicBezTo>
                  <a:pt x="7486" y="2131"/>
                  <a:pt x="2082" y="2021"/>
                  <a:pt x="636" y="5397"/>
                </a:cubicBezTo>
                <a:cubicBezTo>
                  <a:pt x="-1142" y="9548"/>
                  <a:pt x="1125" y="16511"/>
                  <a:pt x="5353" y="18097"/>
                </a:cubicBezTo>
                <a:cubicBezTo>
                  <a:pt x="8434" y="19253"/>
                  <a:pt x="11845" y="16666"/>
                  <a:pt x="14787" y="15194"/>
                </a:cubicBezTo>
                <a:cubicBezTo>
                  <a:pt x="16828" y="14173"/>
                  <a:pt x="20145" y="13804"/>
                  <a:pt x="20593" y="11566"/>
                </a:cubicBezTo>
                <a:cubicBezTo>
                  <a:pt x="21301" y="8028"/>
                  <a:pt x="20219" y="3929"/>
                  <a:pt x="18053" y="1043"/>
                </a:cubicBezTo>
                <a:cubicBezTo>
                  <a:pt x="16383" y="-1182"/>
                  <a:pt x="12489" y="1043"/>
                  <a:pt x="9707" y="1043"/>
                </a:cubicBezTo>
              </a:path>
            </a:pathLst>
          </a:cu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g2c485136c5b_0_25"/>
          <p:cNvSpPr/>
          <p:nvPr/>
        </p:nvSpPr>
        <p:spPr>
          <a:xfrm>
            <a:off x="5422238" y="2252864"/>
            <a:ext cx="5984625" cy="945675"/>
          </a:xfrm>
          <a:custGeom>
            <a:rect b="b" l="l" r="r" t="t"/>
            <a:pathLst>
              <a:path extrusionOk="0" h="37827" w="239385">
                <a:moveTo>
                  <a:pt x="426" y="37827"/>
                </a:moveTo>
                <a:cubicBezTo>
                  <a:pt x="-533" y="28723"/>
                  <a:pt x="-506" y="15432"/>
                  <a:pt x="7683" y="11339"/>
                </a:cubicBezTo>
                <a:cubicBezTo>
                  <a:pt x="13310" y="8526"/>
                  <a:pt x="20261" y="10976"/>
                  <a:pt x="26552" y="10976"/>
                </a:cubicBezTo>
                <a:cubicBezTo>
                  <a:pt x="38119" y="10976"/>
                  <a:pt x="49993" y="11484"/>
                  <a:pt x="61023" y="14967"/>
                </a:cubicBezTo>
                <a:cubicBezTo>
                  <a:pt x="71953" y="18418"/>
                  <a:pt x="84314" y="15535"/>
                  <a:pt x="95132" y="19322"/>
                </a:cubicBezTo>
                <a:cubicBezTo>
                  <a:pt x="107222" y="23554"/>
                  <a:pt x="120102" y="25537"/>
                  <a:pt x="132869" y="26579"/>
                </a:cubicBezTo>
                <a:cubicBezTo>
                  <a:pt x="149023" y="27897"/>
                  <a:pt x="165875" y="31280"/>
                  <a:pt x="181492" y="26942"/>
                </a:cubicBezTo>
                <a:cubicBezTo>
                  <a:pt x="200951" y="21537"/>
                  <a:pt x="229795" y="25412"/>
                  <a:pt x="238823" y="7347"/>
                </a:cubicBezTo>
                <a:cubicBezTo>
                  <a:pt x="239820" y="5352"/>
                  <a:pt x="239460" y="1599"/>
                  <a:pt x="237372" y="816"/>
                </a:cubicBezTo>
                <a:cubicBezTo>
                  <a:pt x="232729" y="-926"/>
                  <a:pt x="227454" y="816"/>
                  <a:pt x="222495" y="816"/>
                </a:cubicBezTo>
                <a:cubicBezTo>
                  <a:pt x="217508" y="816"/>
                  <a:pt x="209351" y="-350"/>
                  <a:pt x="207980" y="4445"/>
                </a:cubicBezTo>
                <a:cubicBezTo>
                  <a:pt x="207279" y="6898"/>
                  <a:pt x="206308" y="9696"/>
                  <a:pt x="207255" y="12065"/>
                </a:cubicBezTo>
                <a:cubicBezTo>
                  <a:pt x="209011" y="16458"/>
                  <a:pt x="216918" y="14649"/>
                  <a:pt x="221406" y="13153"/>
                </a:cubicBezTo>
                <a:cubicBezTo>
                  <a:pt x="224965" y="11967"/>
                  <a:pt x="230574" y="15912"/>
                  <a:pt x="232655" y="12790"/>
                </a:cubicBezTo>
              </a:path>
            </a:pathLst>
          </a:cu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g2c485136c5b_0_25"/>
          <p:cNvSpPr/>
          <p:nvPr/>
        </p:nvSpPr>
        <p:spPr>
          <a:xfrm>
            <a:off x="5576847" y="3525125"/>
            <a:ext cx="4945050" cy="1343175"/>
          </a:xfrm>
          <a:custGeom>
            <a:rect b="b" l="l" r="r" t="t"/>
            <a:pathLst>
              <a:path extrusionOk="0" h="53727" w="197802">
                <a:moveTo>
                  <a:pt x="411" y="0"/>
                </a:moveTo>
                <a:cubicBezTo>
                  <a:pt x="-1113" y="3049"/>
                  <a:pt x="2979" y="6427"/>
                  <a:pt x="5128" y="9072"/>
                </a:cubicBezTo>
                <a:cubicBezTo>
                  <a:pt x="19732" y="27047"/>
                  <a:pt x="49660" y="34788"/>
                  <a:pt x="71894" y="28303"/>
                </a:cubicBezTo>
                <a:cubicBezTo>
                  <a:pt x="79949" y="25953"/>
                  <a:pt x="87833" y="22330"/>
                  <a:pt x="96205" y="21772"/>
                </a:cubicBezTo>
                <a:cubicBezTo>
                  <a:pt x="106223" y="21105"/>
                  <a:pt x="116477" y="23379"/>
                  <a:pt x="126322" y="21409"/>
                </a:cubicBezTo>
                <a:cubicBezTo>
                  <a:pt x="136894" y="19294"/>
                  <a:pt x="147834" y="19595"/>
                  <a:pt x="158616" y="19595"/>
                </a:cubicBezTo>
                <a:cubicBezTo>
                  <a:pt x="164060" y="19595"/>
                  <a:pt x="169970" y="17747"/>
                  <a:pt x="174945" y="19957"/>
                </a:cubicBezTo>
                <a:cubicBezTo>
                  <a:pt x="181556" y="22894"/>
                  <a:pt x="183984" y="33184"/>
                  <a:pt x="182565" y="40277"/>
                </a:cubicBezTo>
                <a:cubicBezTo>
                  <a:pt x="181769" y="44255"/>
                  <a:pt x="173493" y="42091"/>
                  <a:pt x="171679" y="45720"/>
                </a:cubicBezTo>
                <a:cubicBezTo>
                  <a:pt x="170463" y="48151"/>
                  <a:pt x="173368" y="52082"/>
                  <a:pt x="176034" y="52615"/>
                </a:cubicBezTo>
                <a:cubicBezTo>
                  <a:pt x="183035" y="54016"/>
                  <a:pt x="193888" y="55010"/>
                  <a:pt x="197079" y="48623"/>
                </a:cubicBezTo>
                <a:cubicBezTo>
                  <a:pt x="198535" y="45710"/>
                  <a:pt x="197628" y="40219"/>
                  <a:pt x="194539" y="39189"/>
                </a:cubicBezTo>
                <a:cubicBezTo>
                  <a:pt x="189584" y="37537"/>
                  <a:pt x="183608" y="38304"/>
                  <a:pt x="178936" y="40640"/>
                </a:cubicBezTo>
              </a:path>
            </a:pathLst>
          </a:cu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g2c485136c5b_0_25"/>
          <p:cNvSpPr/>
          <p:nvPr/>
        </p:nvSpPr>
        <p:spPr>
          <a:xfrm>
            <a:off x="9896050" y="3987775"/>
            <a:ext cx="1298150" cy="899700"/>
          </a:xfrm>
          <a:custGeom>
            <a:rect b="b" l="l" r="r" t="t"/>
            <a:pathLst>
              <a:path extrusionOk="0" h="35988" w="51926">
                <a:moveTo>
                  <a:pt x="0" y="0"/>
                </a:moveTo>
                <a:cubicBezTo>
                  <a:pt x="8346" y="3629"/>
                  <a:pt x="8154" y="4105"/>
                  <a:pt x="16691" y="7257"/>
                </a:cubicBezTo>
                <a:cubicBezTo>
                  <a:pt x="21463" y="9019"/>
                  <a:pt x="27949" y="8066"/>
                  <a:pt x="31206" y="11974"/>
                </a:cubicBezTo>
                <a:cubicBezTo>
                  <a:pt x="33079" y="14222"/>
                  <a:pt x="34362" y="18614"/>
                  <a:pt x="32294" y="20683"/>
                </a:cubicBezTo>
                <a:cubicBezTo>
                  <a:pt x="31506" y="21472"/>
                  <a:pt x="29527" y="20412"/>
                  <a:pt x="29028" y="21409"/>
                </a:cubicBezTo>
                <a:cubicBezTo>
                  <a:pt x="27401" y="24661"/>
                  <a:pt x="29240" y="28694"/>
                  <a:pt x="29754" y="32294"/>
                </a:cubicBezTo>
                <a:cubicBezTo>
                  <a:pt x="30170" y="35207"/>
                  <a:pt x="35577" y="33169"/>
                  <a:pt x="38463" y="33746"/>
                </a:cubicBezTo>
                <a:cubicBezTo>
                  <a:pt x="41139" y="34281"/>
                  <a:pt x="44077" y="36914"/>
                  <a:pt x="46446" y="35560"/>
                </a:cubicBezTo>
                <a:cubicBezTo>
                  <a:pt x="50133" y="33452"/>
                  <a:pt x="53804" y="26588"/>
                  <a:pt x="50800" y="23586"/>
                </a:cubicBezTo>
                <a:cubicBezTo>
                  <a:pt x="46113" y="18902"/>
                  <a:pt x="38581" y="14235"/>
                  <a:pt x="32294" y="16329"/>
                </a:cubicBezTo>
                <a:cubicBezTo>
                  <a:pt x="30986" y="16765"/>
                  <a:pt x="30902" y="18830"/>
                  <a:pt x="29754" y="19594"/>
                </a:cubicBezTo>
              </a:path>
            </a:pathLst>
          </a:cu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g2c485136c5b_0_25"/>
          <p:cNvSpPr/>
          <p:nvPr/>
        </p:nvSpPr>
        <p:spPr>
          <a:xfrm>
            <a:off x="171575" y="1149950"/>
            <a:ext cx="12192000" cy="53670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id="481" name="Google Shape;481;g2c485136c5b_0_25"/>
          <p:cNvPicPr preferRelativeResize="0"/>
          <p:nvPr/>
        </p:nvPicPr>
        <p:blipFill>
          <a:blip r:embed="rId4">
            <a:alphaModFix/>
          </a:blip>
          <a:stretch>
            <a:fillRect/>
          </a:stretch>
        </p:blipFill>
        <p:spPr>
          <a:xfrm>
            <a:off x="3057350" y="1284650"/>
            <a:ext cx="6387348" cy="5089926"/>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85" name="Shape 485"/>
        <p:cNvGrpSpPr/>
        <p:nvPr/>
      </p:nvGrpSpPr>
      <p:grpSpPr>
        <a:xfrm>
          <a:off x="0" y="0"/>
          <a:ext cx="0" cy="0"/>
          <a:chOff x="0" y="0"/>
          <a:chExt cx="0" cy="0"/>
        </a:xfrm>
      </p:grpSpPr>
      <p:sp>
        <p:nvSpPr>
          <p:cNvPr id="486" name="Google Shape;486;g2c0ee9e2118_0_308"/>
          <p:cNvSpPr/>
          <p:nvPr/>
        </p:nvSpPr>
        <p:spPr>
          <a:xfrm>
            <a:off x="-145922" y="-520626"/>
            <a:ext cx="12839700" cy="8153400"/>
          </a:xfrm>
          <a:prstGeom prst="rect">
            <a:avLst/>
          </a:prstGeom>
          <a:solidFill>
            <a:srgbClr val="000000">
              <a:alpha val="89019"/>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800" u="none" cap="none" strike="noStrike">
              <a:solidFill>
                <a:schemeClr val="lt1"/>
              </a:solidFill>
              <a:latin typeface="Calibri"/>
              <a:ea typeface="Calibri"/>
              <a:cs typeface="Calibri"/>
              <a:sym typeface="Calibri"/>
            </a:endParaRPr>
          </a:p>
        </p:txBody>
      </p:sp>
      <p:sp>
        <p:nvSpPr>
          <p:cNvPr id="487" name="Google Shape;487;g2c0ee9e2118_0_308"/>
          <p:cNvSpPr/>
          <p:nvPr/>
        </p:nvSpPr>
        <p:spPr>
          <a:xfrm>
            <a:off x="-91497" y="-520626"/>
            <a:ext cx="12839700" cy="8153400"/>
          </a:xfrm>
          <a:prstGeom prst="rect">
            <a:avLst/>
          </a:prstGeom>
          <a:solidFill>
            <a:srgbClr val="000000">
              <a:alpha val="89019"/>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800" u="none" cap="none" strike="noStrike">
              <a:solidFill>
                <a:schemeClr val="lt1"/>
              </a:solidFill>
              <a:latin typeface="Calibri"/>
              <a:ea typeface="Calibri"/>
              <a:cs typeface="Calibri"/>
              <a:sym typeface="Calibri"/>
            </a:endParaRPr>
          </a:p>
        </p:txBody>
      </p:sp>
      <p:sp>
        <p:nvSpPr>
          <p:cNvPr id="488" name="Google Shape;488;g2c0ee9e2118_0_308"/>
          <p:cNvSpPr txBox="1"/>
          <p:nvPr/>
        </p:nvSpPr>
        <p:spPr>
          <a:xfrm>
            <a:off x="1884155" y="244433"/>
            <a:ext cx="7082700" cy="585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100"/>
              <a:buFont typeface="Arial"/>
              <a:buNone/>
            </a:pPr>
            <a:r>
              <a:rPr b="1" i="0" lang="en-US" sz="3200" u="none" cap="none" strike="noStrike">
                <a:solidFill>
                  <a:schemeClr val="lt1"/>
                </a:solidFill>
                <a:latin typeface="Calibri"/>
                <a:ea typeface="Calibri"/>
                <a:cs typeface="Calibri"/>
                <a:sym typeface="Calibri"/>
              </a:rPr>
              <a:t>DATA WAREHOUSE MODELLING</a:t>
            </a:r>
            <a:endParaRPr b="1" i="0" sz="3200" u="none" cap="none" strike="noStrike">
              <a:solidFill>
                <a:schemeClr val="lt1"/>
              </a:solidFill>
              <a:latin typeface="Calibri"/>
              <a:ea typeface="Calibri"/>
              <a:cs typeface="Calibri"/>
              <a:sym typeface="Calibri"/>
            </a:endParaRPr>
          </a:p>
        </p:txBody>
      </p:sp>
      <p:sp>
        <p:nvSpPr>
          <p:cNvPr id="489" name="Google Shape;489;g2c0ee9e2118_0_308"/>
          <p:cNvSpPr/>
          <p:nvPr/>
        </p:nvSpPr>
        <p:spPr>
          <a:xfrm>
            <a:off x="117150" y="1149950"/>
            <a:ext cx="12192000" cy="53670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490" name="Google Shape;490;g2c0ee9e2118_0_308"/>
          <p:cNvSpPr txBox="1"/>
          <p:nvPr/>
        </p:nvSpPr>
        <p:spPr>
          <a:xfrm>
            <a:off x="2821048" y="6032300"/>
            <a:ext cx="5208900" cy="286200"/>
          </a:xfrm>
          <a:prstGeom prst="rect">
            <a:avLst/>
          </a:prstGeom>
          <a:noFill/>
          <a:ln>
            <a:noFill/>
          </a:ln>
        </p:spPr>
        <p:txBody>
          <a:bodyPr anchorCtr="0" anchor="t" bIns="45700" lIns="91425" spcFirstLastPara="1" rIns="91425" wrap="square" tIns="45700">
            <a:spAutoFit/>
          </a:bodyPr>
          <a:lstStyle/>
          <a:p>
            <a:pPr indent="0" lvl="0" marL="0" marR="0" rtl="0" algn="l">
              <a:lnSpc>
                <a:spcPct val="90000"/>
              </a:lnSpc>
              <a:spcBef>
                <a:spcPts val="0"/>
              </a:spcBef>
              <a:spcAft>
                <a:spcPts val="0"/>
              </a:spcAft>
              <a:buClr>
                <a:srgbClr val="000000"/>
              </a:buClr>
              <a:buSzPts val="1400"/>
              <a:buFont typeface="Arial"/>
              <a:buNone/>
            </a:pPr>
            <a:r>
              <a:rPr b="0" i="0" lang="en-US" sz="1400" u="none" cap="none" strike="noStrike">
                <a:solidFill>
                  <a:schemeClr val="dk1"/>
                </a:solidFill>
                <a:latin typeface="Poppins"/>
                <a:ea typeface="Poppins"/>
                <a:cs typeface="Poppins"/>
                <a:sym typeface="Poppins"/>
              </a:rPr>
              <a:t>2nd Normal Form 		to 		3rd Normal Form</a:t>
            </a:r>
            <a:endParaRPr b="0" i="0" sz="1400" u="none" cap="none" strike="noStrike">
              <a:solidFill>
                <a:schemeClr val="dk1"/>
              </a:solidFill>
              <a:latin typeface="Poppins"/>
              <a:ea typeface="Poppins"/>
              <a:cs typeface="Poppins"/>
              <a:sym typeface="Poppins"/>
            </a:endParaRPr>
          </a:p>
        </p:txBody>
      </p:sp>
      <p:pic>
        <p:nvPicPr>
          <p:cNvPr id="491" name="Google Shape;491;g2c0ee9e2118_0_308"/>
          <p:cNvPicPr preferRelativeResize="0"/>
          <p:nvPr/>
        </p:nvPicPr>
        <p:blipFill rotWithShape="1">
          <a:blip r:embed="rId3">
            <a:alphaModFix/>
          </a:blip>
          <a:srcRect b="0" l="0" r="0" t="0"/>
          <a:stretch/>
        </p:blipFill>
        <p:spPr>
          <a:xfrm>
            <a:off x="616088" y="1857962"/>
            <a:ext cx="11194127" cy="3145801"/>
          </a:xfrm>
          <a:prstGeom prst="rect">
            <a:avLst/>
          </a:prstGeom>
          <a:noFill/>
          <a:ln>
            <a:noFill/>
          </a:ln>
        </p:spPr>
      </p:pic>
      <p:cxnSp>
        <p:nvCxnSpPr>
          <p:cNvPr id="492" name="Google Shape;492;g2c0ee9e2118_0_308"/>
          <p:cNvCxnSpPr/>
          <p:nvPr/>
        </p:nvCxnSpPr>
        <p:spPr>
          <a:xfrm>
            <a:off x="4861400" y="2209775"/>
            <a:ext cx="1941300" cy="10200"/>
          </a:xfrm>
          <a:prstGeom prst="straightConnector1">
            <a:avLst/>
          </a:prstGeom>
          <a:noFill/>
          <a:ln cap="flat" cmpd="sng" w="28575">
            <a:solidFill>
              <a:schemeClr val="accent2"/>
            </a:solidFill>
            <a:prstDash val="solid"/>
            <a:round/>
            <a:headEnd len="sm" w="sm" type="none"/>
            <a:tailEnd len="med" w="med" type="triangle"/>
          </a:ln>
        </p:spPr>
      </p:cxnSp>
      <p:cxnSp>
        <p:nvCxnSpPr>
          <p:cNvPr id="493" name="Google Shape;493;g2c0ee9e2118_0_308"/>
          <p:cNvCxnSpPr/>
          <p:nvPr/>
        </p:nvCxnSpPr>
        <p:spPr>
          <a:xfrm>
            <a:off x="5242500" y="4467526"/>
            <a:ext cx="1941300" cy="10200"/>
          </a:xfrm>
          <a:prstGeom prst="straightConnector1">
            <a:avLst/>
          </a:prstGeom>
          <a:noFill/>
          <a:ln cap="flat" cmpd="sng" w="28575">
            <a:solidFill>
              <a:schemeClr val="accent2"/>
            </a:solidFill>
            <a:prstDash val="solid"/>
            <a:round/>
            <a:headEnd len="sm" w="sm" type="none"/>
            <a:tailEnd len="med" w="med" type="triangle"/>
          </a:ln>
        </p:spPr>
      </p:cxnSp>
      <p:sp>
        <p:nvSpPr>
          <p:cNvPr id="494" name="Google Shape;494;g2c0ee9e2118_0_308"/>
          <p:cNvSpPr/>
          <p:nvPr/>
        </p:nvSpPr>
        <p:spPr>
          <a:xfrm>
            <a:off x="3247028" y="2127254"/>
            <a:ext cx="768550" cy="488225"/>
          </a:xfrm>
          <a:custGeom>
            <a:rect b="b" l="l" r="r" t="t"/>
            <a:pathLst>
              <a:path extrusionOk="0" h="19529" w="30742">
                <a:moveTo>
                  <a:pt x="7244" y="5115"/>
                </a:moveTo>
                <a:cubicBezTo>
                  <a:pt x="2589" y="5115"/>
                  <a:pt x="-2554" y="15421"/>
                  <a:pt x="1438" y="17815"/>
                </a:cubicBezTo>
                <a:cubicBezTo>
                  <a:pt x="5608" y="20316"/>
                  <a:pt x="11090" y="19267"/>
                  <a:pt x="15952" y="19267"/>
                </a:cubicBezTo>
                <a:cubicBezTo>
                  <a:pt x="20390" y="19267"/>
                  <a:pt x="26668" y="19244"/>
                  <a:pt x="28652" y="15275"/>
                </a:cubicBezTo>
                <a:cubicBezTo>
                  <a:pt x="30383" y="11811"/>
                  <a:pt x="32038" y="6084"/>
                  <a:pt x="29015" y="3664"/>
                </a:cubicBezTo>
                <a:cubicBezTo>
                  <a:pt x="22871" y="-1254"/>
                  <a:pt x="10347" y="-1392"/>
                  <a:pt x="5429" y="4752"/>
                </a:cubicBezTo>
              </a:path>
            </a:pathLst>
          </a:cu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g2c0ee9e2118_0_308"/>
          <p:cNvSpPr/>
          <p:nvPr/>
        </p:nvSpPr>
        <p:spPr>
          <a:xfrm>
            <a:off x="2598998" y="4335812"/>
            <a:ext cx="722050" cy="353025"/>
          </a:xfrm>
          <a:custGeom>
            <a:rect b="b" l="l" r="r" t="t"/>
            <a:pathLst>
              <a:path extrusionOk="0" h="14121" w="28882">
                <a:moveTo>
                  <a:pt x="9579" y="4222"/>
                </a:moveTo>
                <a:cubicBezTo>
                  <a:pt x="7690" y="2333"/>
                  <a:pt x="4131" y="2651"/>
                  <a:pt x="1596" y="3496"/>
                </a:cubicBezTo>
                <a:cubicBezTo>
                  <a:pt x="-584" y="4223"/>
                  <a:pt x="-459" y="9362"/>
                  <a:pt x="1596" y="10390"/>
                </a:cubicBezTo>
                <a:cubicBezTo>
                  <a:pt x="9404" y="14294"/>
                  <a:pt x="25323" y="16970"/>
                  <a:pt x="27722" y="8576"/>
                </a:cubicBezTo>
                <a:cubicBezTo>
                  <a:pt x="28387" y="6250"/>
                  <a:pt x="29886" y="2401"/>
                  <a:pt x="27722" y="1319"/>
                </a:cubicBezTo>
                <a:cubicBezTo>
                  <a:pt x="22096" y="-1494"/>
                  <a:pt x="15143" y="1319"/>
                  <a:pt x="8853" y="1319"/>
                </a:cubicBezTo>
              </a:path>
            </a:pathLst>
          </a:cu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g2c0ee9e2118_0_308"/>
          <p:cNvSpPr/>
          <p:nvPr/>
        </p:nvSpPr>
        <p:spPr>
          <a:xfrm>
            <a:off x="3436077" y="4323425"/>
            <a:ext cx="480950" cy="426700"/>
          </a:xfrm>
          <a:custGeom>
            <a:rect b="b" l="l" r="r" t="t"/>
            <a:pathLst>
              <a:path extrusionOk="0" h="17068" w="19238">
                <a:moveTo>
                  <a:pt x="6939" y="1088"/>
                </a:moveTo>
                <a:cubicBezTo>
                  <a:pt x="2158" y="1771"/>
                  <a:pt x="-2367" y="11617"/>
                  <a:pt x="1496" y="14514"/>
                </a:cubicBezTo>
                <a:cubicBezTo>
                  <a:pt x="4726" y="16936"/>
                  <a:pt x="9690" y="17745"/>
                  <a:pt x="13470" y="16328"/>
                </a:cubicBezTo>
                <a:cubicBezTo>
                  <a:pt x="17634" y="14767"/>
                  <a:pt x="20538" y="7969"/>
                  <a:pt x="18550" y="3991"/>
                </a:cubicBezTo>
                <a:cubicBezTo>
                  <a:pt x="17500" y="1891"/>
                  <a:pt x="14405" y="1660"/>
                  <a:pt x="12745" y="0"/>
                </a:cubicBezTo>
              </a:path>
            </a:pathLst>
          </a:cu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g2c0ee9e2118_0_308"/>
          <p:cNvSpPr/>
          <p:nvPr/>
        </p:nvSpPr>
        <p:spPr>
          <a:xfrm>
            <a:off x="4017750" y="2233043"/>
            <a:ext cx="2199125" cy="1349325"/>
          </a:xfrm>
          <a:custGeom>
            <a:rect b="b" l="l" r="r" t="t"/>
            <a:pathLst>
              <a:path extrusionOk="0" h="53973" w="87965">
                <a:moveTo>
                  <a:pt x="0" y="2698"/>
                </a:moveTo>
                <a:cubicBezTo>
                  <a:pt x="10539" y="-2572"/>
                  <a:pt x="24658" y="695"/>
                  <a:pt x="35198" y="5963"/>
                </a:cubicBezTo>
                <a:cubicBezTo>
                  <a:pt x="44754" y="10739"/>
                  <a:pt x="56566" y="13598"/>
                  <a:pt x="62775" y="22292"/>
                </a:cubicBezTo>
                <a:cubicBezTo>
                  <a:pt x="66323" y="27260"/>
                  <a:pt x="69274" y="32646"/>
                  <a:pt x="72935" y="37532"/>
                </a:cubicBezTo>
                <a:cubicBezTo>
                  <a:pt x="74328" y="39391"/>
                  <a:pt x="78024" y="40771"/>
                  <a:pt x="77289" y="42975"/>
                </a:cubicBezTo>
                <a:cubicBezTo>
                  <a:pt x="76732" y="44646"/>
                  <a:pt x="73454" y="43181"/>
                  <a:pt x="72209" y="44426"/>
                </a:cubicBezTo>
                <a:cubicBezTo>
                  <a:pt x="71009" y="45626"/>
                  <a:pt x="70972" y="48050"/>
                  <a:pt x="71846" y="49506"/>
                </a:cubicBezTo>
                <a:cubicBezTo>
                  <a:pt x="74190" y="53411"/>
                  <a:pt x="82538" y="55689"/>
                  <a:pt x="85272" y="52046"/>
                </a:cubicBezTo>
                <a:cubicBezTo>
                  <a:pt x="87139" y="49559"/>
                  <a:pt x="88840" y="45756"/>
                  <a:pt x="87449" y="42975"/>
                </a:cubicBezTo>
                <a:cubicBezTo>
                  <a:pt x="86092" y="40262"/>
                  <a:pt x="81411" y="42249"/>
                  <a:pt x="78378" y="42249"/>
                </a:cubicBezTo>
              </a:path>
            </a:pathLst>
          </a:cu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g2c0ee9e2118_0_308"/>
          <p:cNvSpPr/>
          <p:nvPr/>
        </p:nvSpPr>
        <p:spPr>
          <a:xfrm>
            <a:off x="2883825" y="3488850"/>
            <a:ext cx="2975425" cy="907150"/>
          </a:xfrm>
          <a:custGeom>
            <a:rect b="b" l="l" r="r" t="t"/>
            <a:pathLst>
              <a:path extrusionOk="0" h="36286" w="119017">
                <a:moveTo>
                  <a:pt x="0" y="36286"/>
                </a:moveTo>
                <a:cubicBezTo>
                  <a:pt x="4711" y="28043"/>
                  <a:pt x="11011" y="18191"/>
                  <a:pt x="20320" y="16328"/>
                </a:cubicBezTo>
                <a:cubicBezTo>
                  <a:pt x="44406" y="11508"/>
                  <a:pt x="69449" y="28338"/>
                  <a:pt x="93617" y="23948"/>
                </a:cubicBezTo>
                <a:cubicBezTo>
                  <a:pt x="105066" y="21868"/>
                  <a:pt x="109707" y="6981"/>
                  <a:pt x="119017" y="0"/>
                </a:cubicBezTo>
              </a:path>
            </a:pathLst>
          </a:cu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g2c0ee9e2118_0_308"/>
          <p:cNvSpPr/>
          <p:nvPr/>
        </p:nvSpPr>
        <p:spPr>
          <a:xfrm>
            <a:off x="3600475" y="3552350"/>
            <a:ext cx="2276925" cy="795700"/>
          </a:xfrm>
          <a:custGeom>
            <a:rect b="b" l="l" r="r" t="t"/>
            <a:pathLst>
              <a:path extrusionOk="0" h="31828" w="91077">
                <a:moveTo>
                  <a:pt x="0" y="29754"/>
                </a:moveTo>
                <a:cubicBezTo>
                  <a:pt x="6078" y="29754"/>
                  <a:pt x="12147" y="32565"/>
                  <a:pt x="18143" y="31568"/>
                </a:cubicBezTo>
                <a:cubicBezTo>
                  <a:pt x="28089" y="29915"/>
                  <a:pt x="38535" y="22382"/>
                  <a:pt x="47897" y="26126"/>
                </a:cubicBezTo>
                <a:cubicBezTo>
                  <a:pt x="55505" y="29169"/>
                  <a:pt x="64436" y="32346"/>
                  <a:pt x="72209" y="29754"/>
                </a:cubicBezTo>
                <a:cubicBezTo>
                  <a:pt x="83350" y="26039"/>
                  <a:pt x="91077" y="11744"/>
                  <a:pt x="91077" y="0"/>
                </a:cubicBezTo>
              </a:path>
            </a:pathLst>
          </a:cu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g2c0ee9e2118_0_308"/>
          <p:cNvSpPr/>
          <p:nvPr/>
        </p:nvSpPr>
        <p:spPr>
          <a:xfrm>
            <a:off x="5181144" y="3154350"/>
            <a:ext cx="520875" cy="461025"/>
          </a:xfrm>
          <a:custGeom>
            <a:rect b="b" l="l" r="r" t="t"/>
            <a:pathLst>
              <a:path extrusionOk="0" h="18441" w="20835">
                <a:moveTo>
                  <a:pt x="11159" y="2131"/>
                </a:moveTo>
                <a:cubicBezTo>
                  <a:pt x="7486" y="2131"/>
                  <a:pt x="2082" y="2021"/>
                  <a:pt x="636" y="5397"/>
                </a:cubicBezTo>
                <a:cubicBezTo>
                  <a:pt x="-1142" y="9548"/>
                  <a:pt x="1125" y="16511"/>
                  <a:pt x="5353" y="18097"/>
                </a:cubicBezTo>
                <a:cubicBezTo>
                  <a:pt x="8434" y="19253"/>
                  <a:pt x="11845" y="16666"/>
                  <a:pt x="14787" y="15194"/>
                </a:cubicBezTo>
                <a:cubicBezTo>
                  <a:pt x="16828" y="14173"/>
                  <a:pt x="20145" y="13804"/>
                  <a:pt x="20593" y="11566"/>
                </a:cubicBezTo>
                <a:cubicBezTo>
                  <a:pt x="21301" y="8028"/>
                  <a:pt x="20219" y="3929"/>
                  <a:pt x="18053" y="1043"/>
                </a:cubicBezTo>
                <a:cubicBezTo>
                  <a:pt x="16383" y="-1182"/>
                  <a:pt x="12489" y="1043"/>
                  <a:pt x="9707" y="1043"/>
                </a:cubicBezTo>
              </a:path>
            </a:pathLst>
          </a:cu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g2c0ee9e2118_0_308"/>
          <p:cNvSpPr/>
          <p:nvPr/>
        </p:nvSpPr>
        <p:spPr>
          <a:xfrm>
            <a:off x="5422238" y="2252864"/>
            <a:ext cx="5984625" cy="945675"/>
          </a:xfrm>
          <a:custGeom>
            <a:rect b="b" l="l" r="r" t="t"/>
            <a:pathLst>
              <a:path extrusionOk="0" h="37827" w="239385">
                <a:moveTo>
                  <a:pt x="426" y="37827"/>
                </a:moveTo>
                <a:cubicBezTo>
                  <a:pt x="-533" y="28723"/>
                  <a:pt x="-506" y="15432"/>
                  <a:pt x="7683" y="11339"/>
                </a:cubicBezTo>
                <a:cubicBezTo>
                  <a:pt x="13310" y="8526"/>
                  <a:pt x="20261" y="10976"/>
                  <a:pt x="26552" y="10976"/>
                </a:cubicBezTo>
                <a:cubicBezTo>
                  <a:pt x="38119" y="10976"/>
                  <a:pt x="49993" y="11484"/>
                  <a:pt x="61023" y="14967"/>
                </a:cubicBezTo>
                <a:cubicBezTo>
                  <a:pt x="71953" y="18418"/>
                  <a:pt x="84314" y="15535"/>
                  <a:pt x="95132" y="19322"/>
                </a:cubicBezTo>
                <a:cubicBezTo>
                  <a:pt x="107222" y="23554"/>
                  <a:pt x="120102" y="25537"/>
                  <a:pt x="132869" y="26579"/>
                </a:cubicBezTo>
                <a:cubicBezTo>
                  <a:pt x="149023" y="27897"/>
                  <a:pt x="165875" y="31280"/>
                  <a:pt x="181492" y="26942"/>
                </a:cubicBezTo>
                <a:cubicBezTo>
                  <a:pt x="200951" y="21537"/>
                  <a:pt x="229795" y="25412"/>
                  <a:pt x="238823" y="7347"/>
                </a:cubicBezTo>
                <a:cubicBezTo>
                  <a:pt x="239820" y="5352"/>
                  <a:pt x="239460" y="1599"/>
                  <a:pt x="237372" y="816"/>
                </a:cubicBezTo>
                <a:cubicBezTo>
                  <a:pt x="232729" y="-926"/>
                  <a:pt x="227454" y="816"/>
                  <a:pt x="222495" y="816"/>
                </a:cubicBezTo>
                <a:cubicBezTo>
                  <a:pt x="217508" y="816"/>
                  <a:pt x="209351" y="-350"/>
                  <a:pt x="207980" y="4445"/>
                </a:cubicBezTo>
                <a:cubicBezTo>
                  <a:pt x="207279" y="6898"/>
                  <a:pt x="206308" y="9696"/>
                  <a:pt x="207255" y="12065"/>
                </a:cubicBezTo>
                <a:cubicBezTo>
                  <a:pt x="209011" y="16458"/>
                  <a:pt x="216918" y="14649"/>
                  <a:pt x="221406" y="13153"/>
                </a:cubicBezTo>
                <a:cubicBezTo>
                  <a:pt x="224965" y="11967"/>
                  <a:pt x="230574" y="15912"/>
                  <a:pt x="232655" y="12790"/>
                </a:cubicBezTo>
              </a:path>
            </a:pathLst>
          </a:cu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g2c0ee9e2118_0_308"/>
          <p:cNvSpPr/>
          <p:nvPr/>
        </p:nvSpPr>
        <p:spPr>
          <a:xfrm>
            <a:off x="5576847" y="3525125"/>
            <a:ext cx="4945050" cy="1343175"/>
          </a:xfrm>
          <a:custGeom>
            <a:rect b="b" l="l" r="r" t="t"/>
            <a:pathLst>
              <a:path extrusionOk="0" h="53727" w="197802">
                <a:moveTo>
                  <a:pt x="411" y="0"/>
                </a:moveTo>
                <a:cubicBezTo>
                  <a:pt x="-1113" y="3049"/>
                  <a:pt x="2979" y="6427"/>
                  <a:pt x="5128" y="9072"/>
                </a:cubicBezTo>
                <a:cubicBezTo>
                  <a:pt x="19732" y="27047"/>
                  <a:pt x="49660" y="34788"/>
                  <a:pt x="71894" y="28303"/>
                </a:cubicBezTo>
                <a:cubicBezTo>
                  <a:pt x="79949" y="25953"/>
                  <a:pt x="87833" y="22330"/>
                  <a:pt x="96205" y="21772"/>
                </a:cubicBezTo>
                <a:cubicBezTo>
                  <a:pt x="106223" y="21105"/>
                  <a:pt x="116477" y="23379"/>
                  <a:pt x="126322" y="21409"/>
                </a:cubicBezTo>
                <a:cubicBezTo>
                  <a:pt x="136894" y="19294"/>
                  <a:pt x="147834" y="19595"/>
                  <a:pt x="158616" y="19595"/>
                </a:cubicBezTo>
                <a:cubicBezTo>
                  <a:pt x="164060" y="19595"/>
                  <a:pt x="169970" y="17747"/>
                  <a:pt x="174945" y="19957"/>
                </a:cubicBezTo>
                <a:cubicBezTo>
                  <a:pt x="181556" y="22894"/>
                  <a:pt x="183984" y="33184"/>
                  <a:pt x="182565" y="40277"/>
                </a:cubicBezTo>
                <a:cubicBezTo>
                  <a:pt x="181769" y="44255"/>
                  <a:pt x="173493" y="42091"/>
                  <a:pt x="171679" y="45720"/>
                </a:cubicBezTo>
                <a:cubicBezTo>
                  <a:pt x="170463" y="48151"/>
                  <a:pt x="173368" y="52082"/>
                  <a:pt x="176034" y="52615"/>
                </a:cubicBezTo>
                <a:cubicBezTo>
                  <a:pt x="183035" y="54016"/>
                  <a:pt x="193888" y="55010"/>
                  <a:pt x="197079" y="48623"/>
                </a:cubicBezTo>
                <a:cubicBezTo>
                  <a:pt x="198535" y="45710"/>
                  <a:pt x="197628" y="40219"/>
                  <a:pt x="194539" y="39189"/>
                </a:cubicBezTo>
                <a:cubicBezTo>
                  <a:pt x="189584" y="37537"/>
                  <a:pt x="183608" y="38304"/>
                  <a:pt x="178936" y="40640"/>
                </a:cubicBezTo>
              </a:path>
            </a:pathLst>
          </a:cu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g2c0ee9e2118_0_308"/>
          <p:cNvSpPr/>
          <p:nvPr/>
        </p:nvSpPr>
        <p:spPr>
          <a:xfrm>
            <a:off x="9896050" y="3987775"/>
            <a:ext cx="1298150" cy="899700"/>
          </a:xfrm>
          <a:custGeom>
            <a:rect b="b" l="l" r="r" t="t"/>
            <a:pathLst>
              <a:path extrusionOk="0" h="35988" w="51926">
                <a:moveTo>
                  <a:pt x="0" y="0"/>
                </a:moveTo>
                <a:cubicBezTo>
                  <a:pt x="8346" y="3629"/>
                  <a:pt x="8154" y="4105"/>
                  <a:pt x="16691" y="7257"/>
                </a:cubicBezTo>
                <a:cubicBezTo>
                  <a:pt x="21463" y="9019"/>
                  <a:pt x="27949" y="8066"/>
                  <a:pt x="31206" y="11974"/>
                </a:cubicBezTo>
                <a:cubicBezTo>
                  <a:pt x="33079" y="14222"/>
                  <a:pt x="34362" y="18614"/>
                  <a:pt x="32294" y="20683"/>
                </a:cubicBezTo>
                <a:cubicBezTo>
                  <a:pt x="31506" y="21472"/>
                  <a:pt x="29527" y="20412"/>
                  <a:pt x="29028" y="21409"/>
                </a:cubicBezTo>
                <a:cubicBezTo>
                  <a:pt x="27401" y="24661"/>
                  <a:pt x="29240" y="28694"/>
                  <a:pt x="29754" y="32294"/>
                </a:cubicBezTo>
                <a:cubicBezTo>
                  <a:pt x="30170" y="35207"/>
                  <a:pt x="35577" y="33169"/>
                  <a:pt x="38463" y="33746"/>
                </a:cubicBezTo>
                <a:cubicBezTo>
                  <a:pt x="41139" y="34281"/>
                  <a:pt x="44077" y="36914"/>
                  <a:pt x="46446" y="35560"/>
                </a:cubicBezTo>
                <a:cubicBezTo>
                  <a:pt x="50133" y="33452"/>
                  <a:pt x="53804" y="26588"/>
                  <a:pt x="50800" y="23586"/>
                </a:cubicBezTo>
                <a:cubicBezTo>
                  <a:pt x="46113" y="18902"/>
                  <a:pt x="38581" y="14235"/>
                  <a:pt x="32294" y="16329"/>
                </a:cubicBezTo>
                <a:cubicBezTo>
                  <a:pt x="30986" y="16765"/>
                  <a:pt x="30902" y="18830"/>
                  <a:pt x="29754" y="19594"/>
                </a:cubicBezTo>
              </a:path>
            </a:pathLst>
          </a:cu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g2c0ee9e2118_0_308"/>
          <p:cNvSpPr/>
          <p:nvPr/>
        </p:nvSpPr>
        <p:spPr>
          <a:xfrm>
            <a:off x="171575" y="1149950"/>
            <a:ext cx="12192000" cy="53670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505" name="Google Shape;505;g2c0ee9e2118_0_308"/>
          <p:cNvSpPr txBox="1"/>
          <p:nvPr/>
        </p:nvSpPr>
        <p:spPr>
          <a:xfrm>
            <a:off x="3760998" y="5848400"/>
            <a:ext cx="5208900" cy="286200"/>
          </a:xfrm>
          <a:prstGeom prst="rect">
            <a:avLst/>
          </a:prstGeom>
          <a:noFill/>
          <a:ln>
            <a:noFill/>
          </a:ln>
        </p:spPr>
        <p:txBody>
          <a:bodyPr anchorCtr="0" anchor="t" bIns="45700" lIns="91425" spcFirstLastPara="1" rIns="91425" wrap="square" tIns="45700">
            <a:spAutoFit/>
          </a:bodyPr>
          <a:lstStyle/>
          <a:p>
            <a:pPr indent="0" lvl="0" marL="0" marR="0" rtl="0" algn="ctr">
              <a:lnSpc>
                <a:spcPct val="90000"/>
              </a:lnSpc>
              <a:spcBef>
                <a:spcPts val="0"/>
              </a:spcBef>
              <a:spcAft>
                <a:spcPts val="0"/>
              </a:spcAft>
              <a:buClr>
                <a:srgbClr val="000000"/>
              </a:buClr>
              <a:buSzPts val="1400"/>
              <a:buFont typeface="Arial"/>
              <a:buNone/>
            </a:pPr>
            <a:r>
              <a:rPr b="0" i="0" lang="en-US" sz="1400" u="none" cap="none" strike="noStrike">
                <a:solidFill>
                  <a:schemeClr val="dk1"/>
                </a:solidFill>
                <a:latin typeface="Poppins"/>
                <a:ea typeface="Poppins"/>
                <a:cs typeface="Poppins"/>
                <a:sym typeface="Poppins"/>
              </a:rPr>
              <a:t>Loans Fact Table</a:t>
            </a:r>
            <a:endParaRPr b="0" i="0" sz="1400" u="none" cap="none" strike="noStrike">
              <a:solidFill>
                <a:schemeClr val="dk1"/>
              </a:solidFill>
              <a:latin typeface="Poppins"/>
              <a:ea typeface="Poppins"/>
              <a:cs typeface="Poppins"/>
              <a:sym typeface="Poppins"/>
            </a:endParaRPr>
          </a:p>
        </p:txBody>
      </p:sp>
      <p:pic>
        <p:nvPicPr>
          <p:cNvPr id="506" name="Google Shape;506;g2c0ee9e2118_0_308"/>
          <p:cNvPicPr preferRelativeResize="0"/>
          <p:nvPr/>
        </p:nvPicPr>
        <p:blipFill rotWithShape="1">
          <a:blip r:embed="rId4">
            <a:alphaModFix/>
          </a:blip>
          <a:srcRect b="0" l="0" r="0" t="0"/>
          <a:stretch/>
        </p:blipFill>
        <p:spPr>
          <a:xfrm>
            <a:off x="533550" y="1972338"/>
            <a:ext cx="11276677" cy="2917050"/>
          </a:xfrm>
          <a:prstGeom prst="rect">
            <a:avLst/>
          </a:prstGeom>
          <a:noFill/>
          <a:ln cap="flat" cmpd="sng" w="9525">
            <a:solidFill>
              <a:schemeClr val="accent2"/>
            </a:solidFill>
            <a:prstDash val="solid"/>
            <a:round/>
            <a:headEnd len="sm" w="sm" type="none"/>
            <a:tailEnd len="sm" w="sm" type="none"/>
          </a:ln>
        </p:spPr>
      </p:pic>
      <p:sp>
        <p:nvSpPr>
          <p:cNvPr id="507" name="Google Shape;507;g2c0ee9e2118_0_308"/>
          <p:cNvSpPr/>
          <p:nvPr/>
        </p:nvSpPr>
        <p:spPr>
          <a:xfrm>
            <a:off x="616310" y="2353359"/>
            <a:ext cx="741925" cy="415375"/>
          </a:xfrm>
          <a:custGeom>
            <a:rect b="b" l="l" r="r" t="t"/>
            <a:pathLst>
              <a:path extrusionOk="0" h="16615" w="29677">
                <a:moveTo>
                  <a:pt x="22121" y="1877"/>
                </a:moveTo>
                <a:cubicBezTo>
                  <a:pt x="15217" y="1877"/>
                  <a:pt x="6320" y="-1916"/>
                  <a:pt x="1438" y="2966"/>
                </a:cubicBezTo>
                <a:cubicBezTo>
                  <a:pt x="-1133" y="5537"/>
                  <a:pt x="292" y="10733"/>
                  <a:pt x="2164" y="13851"/>
                </a:cubicBezTo>
                <a:cubicBezTo>
                  <a:pt x="3404" y="15917"/>
                  <a:pt x="6672" y="15687"/>
                  <a:pt x="9058" y="16028"/>
                </a:cubicBezTo>
                <a:cubicBezTo>
                  <a:pt x="15752" y="16985"/>
                  <a:pt x="24237" y="17183"/>
                  <a:pt x="29016" y="12400"/>
                </a:cubicBezTo>
                <a:cubicBezTo>
                  <a:pt x="32587" y="8826"/>
                  <a:pt x="20451" y="-3643"/>
                  <a:pt x="18856" y="1151"/>
                </a:cubicBezTo>
              </a:path>
            </a:pathLst>
          </a:cu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g2c0ee9e2118_0_308"/>
          <p:cNvSpPr/>
          <p:nvPr/>
        </p:nvSpPr>
        <p:spPr>
          <a:xfrm>
            <a:off x="5182054" y="2447357"/>
            <a:ext cx="663650" cy="392000"/>
          </a:xfrm>
          <a:custGeom>
            <a:rect b="b" l="l" r="r" t="t"/>
            <a:pathLst>
              <a:path extrusionOk="0" h="15680" w="26546">
                <a:moveTo>
                  <a:pt x="12937" y="2471"/>
                </a:moveTo>
                <a:cubicBezTo>
                  <a:pt x="7804" y="2471"/>
                  <a:pt x="-1386" y="6310"/>
                  <a:pt x="237" y="11180"/>
                </a:cubicBezTo>
                <a:cubicBezTo>
                  <a:pt x="1834" y="15972"/>
                  <a:pt x="9700" y="15534"/>
                  <a:pt x="14751" y="15534"/>
                </a:cubicBezTo>
                <a:cubicBezTo>
                  <a:pt x="18506" y="15534"/>
                  <a:pt x="24242" y="16118"/>
                  <a:pt x="25637" y="12631"/>
                </a:cubicBezTo>
                <a:cubicBezTo>
                  <a:pt x="26809" y="9703"/>
                  <a:pt x="26930" y="5620"/>
                  <a:pt x="24911" y="3197"/>
                </a:cubicBezTo>
                <a:cubicBezTo>
                  <a:pt x="21876" y="-446"/>
                  <a:pt x="14704" y="-886"/>
                  <a:pt x="10760" y="1746"/>
                </a:cubicBezTo>
              </a:path>
            </a:pathLst>
          </a:cu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g2c0ee9e2118_0_308"/>
          <p:cNvSpPr/>
          <p:nvPr/>
        </p:nvSpPr>
        <p:spPr>
          <a:xfrm>
            <a:off x="10300095" y="2351423"/>
            <a:ext cx="599225" cy="454175"/>
          </a:xfrm>
          <a:custGeom>
            <a:rect b="b" l="l" r="r" t="t"/>
            <a:pathLst>
              <a:path extrusionOk="0" h="18167" w="23969">
                <a:moveTo>
                  <a:pt x="20486" y="3043"/>
                </a:moveTo>
                <a:cubicBezTo>
                  <a:pt x="14906" y="1368"/>
                  <a:pt x="7809" y="-1796"/>
                  <a:pt x="3069" y="1591"/>
                </a:cubicBezTo>
                <a:cubicBezTo>
                  <a:pt x="-216" y="3938"/>
                  <a:pt x="-823" y="10104"/>
                  <a:pt x="1255" y="13565"/>
                </a:cubicBezTo>
                <a:cubicBezTo>
                  <a:pt x="3173" y="16760"/>
                  <a:pt x="8503" y="15298"/>
                  <a:pt x="12141" y="16105"/>
                </a:cubicBezTo>
                <a:cubicBezTo>
                  <a:pt x="15349" y="16817"/>
                  <a:pt x="19615" y="19517"/>
                  <a:pt x="21938" y="17194"/>
                </a:cubicBezTo>
                <a:cubicBezTo>
                  <a:pt x="25714" y="13418"/>
                  <a:pt x="23649" y="1591"/>
                  <a:pt x="18309" y="1591"/>
                </a:cubicBezTo>
              </a:path>
            </a:pathLst>
          </a:cu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g2c0ee9e2118_0_308"/>
          <p:cNvSpPr/>
          <p:nvPr/>
        </p:nvSpPr>
        <p:spPr>
          <a:xfrm>
            <a:off x="996975" y="2763125"/>
            <a:ext cx="3099925" cy="1985125"/>
          </a:xfrm>
          <a:custGeom>
            <a:rect b="b" l="l" r="r" t="t"/>
            <a:pathLst>
              <a:path extrusionOk="0" h="79405" w="123997">
                <a:moveTo>
                  <a:pt x="109583" y="62775"/>
                </a:moveTo>
                <a:cubicBezTo>
                  <a:pt x="100136" y="62775"/>
                  <a:pt x="89729" y="57098"/>
                  <a:pt x="81280" y="61323"/>
                </a:cubicBezTo>
                <a:cubicBezTo>
                  <a:pt x="77631" y="63148"/>
                  <a:pt x="76759" y="69730"/>
                  <a:pt x="78740" y="73297"/>
                </a:cubicBezTo>
                <a:cubicBezTo>
                  <a:pt x="80122" y="75786"/>
                  <a:pt x="84258" y="74780"/>
                  <a:pt x="87086" y="75112"/>
                </a:cubicBezTo>
                <a:cubicBezTo>
                  <a:pt x="92613" y="75762"/>
                  <a:pt x="98239" y="76027"/>
                  <a:pt x="103777" y="75475"/>
                </a:cubicBezTo>
                <a:cubicBezTo>
                  <a:pt x="108739" y="74980"/>
                  <a:pt x="113453" y="80313"/>
                  <a:pt x="118291" y="79103"/>
                </a:cubicBezTo>
                <a:cubicBezTo>
                  <a:pt x="121513" y="78297"/>
                  <a:pt x="124785" y="73908"/>
                  <a:pt x="123734" y="70757"/>
                </a:cubicBezTo>
                <a:cubicBezTo>
                  <a:pt x="123106" y="68875"/>
                  <a:pt x="120718" y="68150"/>
                  <a:pt x="119017" y="67129"/>
                </a:cubicBezTo>
                <a:cubicBezTo>
                  <a:pt x="108499" y="60818"/>
                  <a:pt x="94783" y="62865"/>
                  <a:pt x="83094" y="59146"/>
                </a:cubicBezTo>
                <a:cubicBezTo>
                  <a:pt x="68764" y="54587"/>
                  <a:pt x="56353" y="45376"/>
                  <a:pt x="42817" y="38826"/>
                </a:cubicBezTo>
                <a:cubicBezTo>
                  <a:pt x="33466" y="34302"/>
                  <a:pt x="24047" y="29820"/>
                  <a:pt x="15240" y="24312"/>
                </a:cubicBezTo>
                <a:cubicBezTo>
                  <a:pt x="12073" y="22331"/>
                  <a:pt x="11968" y="17555"/>
                  <a:pt x="9797" y="14515"/>
                </a:cubicBezTo>
                <a:cubicBezTo>
                  <a:pt x="6404" y="9765"/>
                  <a:pt x="0" y="5837"/>
                  <a:pt x="0" y="0"/>
                </a:cubicBezTo>
              </a:path>
            </a:pathLst>
          </a:cu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g2c0ee9e2118_0_308"/>
          <p:cNvSpPr/>
          <p:nvPr/>
        </p:nvSpPr>
        <p:spPr>
          <a:xfrm>
            <a:off x="5602540" y="2817550"/>
            <a:ext cx="1027775" cy="2022200"/>
          </a:xfrm>
          <a:custGeom>
            <a:rect b="b" l="l" r="r" t="t"/>
            <a:pathLst>
              <a:path extrusionOk="0" h="80888" w="41111">
                <a:moveTo>
                  <a:pt x="108" y="0"/>
                </a:moveTo>
                <a:cubicBezTo>
                  <a:pt x="-759" y="6954"/>
                  <a:pt x="5885" y="12834"/>
                  <a:pt x="7728" y="19595"/>
                </a:cubicBezTo>
                <a:cubicBezTo>
                  <a:pt x="9620" y="26536"/>
                  <a:pt x="12389" y="33243"/>
                  <a:pt x="13897" y="40278"/>
                </a:cubicBezTo>
                <a:cubicBezTo>
                  <a:pt x="14963" y="45251"/>
                  <a:pt x="16232" y="50693"/>
                  <a:pt x="14623" y="55518"/>
                </a:cubicBezTo>
                <a:cubicBezTo>
                  <a:pt x="13572" y="58668"/>
                  <a:pt x="10346" y="60753"/>
                  <a:pt x="9180" y="63863"/>
                </a:cubicBezTo>
                <a:cubicBezTo>
                  <a:pt x="7728" y="67737"/>
                  <a:pt x="9332" y="73114"/>
                  <a:pt x="12446" y="75838"/>
                </a:cubicBezTo>
                <a:cubicBezTo>
                  <a:pt x="18600" y="81222"/>
                  <a:pt x="29164" y="82136"/>
                  <a:pt x="36757" y="79103"/>
                </a:cubicBezTo>
                <a:cubicBezTo>
                  <a:pt x="39771" y="77899"/>
                  <a:pt x="41111" y="73640"/>
                  <a:pt x="41111" y="70395"/>
                </a:cubicBezTo>
                <a:cubicBezTo>
                  <a:pt x="41111" y="64428"/>
                  <a:pt x="29964" y="65796"/>
                  <a:pt x="24057" y="64952"/>
                </a:cubicBezTo>
                <a:cubicBezTo>
                  <a:pt x="20157" y="64395"/>
                  <a:pt x="16546" y="62569"/>
                  <a:pt x="12808" y="61323"/>
                </a:cubicBezTo>
              </a:path>
            </a:pathLst>
          </a:cu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g2c0ee9e2118_0_308"/>
          <p:cNvSpPr/>
          <p:nvPr/>
        </p:nvSpPr>
        <p:spPr>
          <a:xfrm>
            <a:off x="6603125" y="4386925"/>
            <a:ext cx="1137725" cy="351125"/>
          </a:xfrm>
          <a:custGeom>
            <a:rect b="b" l="l" r="r" t="t"/>
            <a:pathLst>
              <a:path extrusionOk="0" h="14045" w="45509">
                <a:moveTo>
                  <a:pt x="0" y="2903"/>
                </a:moveTo>
                <a:cubicBezTo>
                  <a:pt x="10635" y="1130"/>
                  <a:pt x="21512" y="1088"/>
                  <a:pt x="32294" y="1088"/>
                </a:cubicBezTo>
                <a:cubicBezTo>
                  <a:pt x="36813" y="1088"/>
                  <a:pt x="44718" y="243"/>
                  <a:pt x="45357" y="4717"/>
                </a:cubicBezTo>
                <a:cubicBezTo>
                  <a:pt x="46575" y="13239"/>
                  <a:pt x="29487" y="15110"/>
                  <a:pt x="21045" y="13425"/>
                </a:cubicBezTo>
                <a:cubicBezTo>
                  <a:pt x="18189" y="12855"/>
                  <a:pt x="15086" y="10476"/>
                  <a:pt x="14514" y="7620"/>
                </a:cubicBezTo>
                <a:cubicBezTo>
                  <a:pt x="13981" y="4955"/>
                  <a:pt x="17417" y="2718"/>
                  <a:pt x="17417" y="0"/>
                </a:cubicBezTo>
              </a:path>
            </a:pathLst>
          </a:cu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g2c0ee9e2118_0_308"/>
          <p:cNvSpPr/>
          <p:nvPr/>
        </p:nvSpPr>
        <p:spPr>
          <a:xfrm>
            <a:off x="4756798" y="2799425"/>
            <a:ext cx="6064525" cy="2465350"/>
          </a:xfrm>
          <a:custGeom>
            <a:rect b="b" l="l" r="r" t="t"/>
            <a:pathLst>
              <a:path extrusionOk="0" h="98614" w="242581">
                <a:moveTo>
                  <a:pt x="242581" y="0"/>
                </a:moveTo>
                <a:cubicBezTo>
                  <a:pt x="240034" y="15294"/>
                  <a:pt x="244786" y="31684"/>
                  <a:pt x="240041" y="46445"/>
                </a:cubicBezTo>
                <a:cubicBezTo>
                  <a:pt x="236037" y="58900"/>
                  <a:pt x="228803" y="71342"/>
                  <a:pt x="218270" y="79103"/>
                </a:cubicBezTo>
                <a:cubicBezTo>
                  <a:pt x="199804" y="92710"/>
                  <a:pt x="173377" y="88596"/>
                  <a:pt x="150778" y="92528"/>
                </a:cubicBezTo>
                <a:cubicBezTo>
                  <a:pt x="127344" y="96605"/>
                  <a:pt x="103444" y="98334"/>
                  <a:pt x="79658" y="98334"/>
                </a:cubicBezTo>
                <a:cubicBezTo>
                  <a:pt x="68514" y="98334"/>
                  <a:pt x="57027" y="99453"/>
                  <a:pt x="46276" y="96520"/>
                </a:cubicBezTo>
                <a:cubicBezTo>
                  <a:pt x="42147" y="95394"/>
                  <a:pt x="40441" y="90125"/>
                  <a:pt x="36841" y="87811"/>
                </a:cubicBezTo>
                <a:cubicBezTo>
                  <a:pt x="34468" y="86286"/>
                  <a:pt x="30359" y="86169"/>
                  <a:pt x="29584" y="83457"/>
                </a:cubicBezTo>
                <a:cubicBezTo>
                  <a:pt x="27464" y="76040"/>
                  <a:pt x="22027" y="65343"/>
                  <a:pt x="14344" y="66040"/>
                </a:cubicBezTo>
                <a:cubicBezTo>
                  <a:pt x="8729" y="66549"/>
                  <a:pt x="-2570" y="71145"/>
                  <a:pt x="556" y="75837"/>
                </a:cubicBezTo>
                <a:cubicBezTo>
                  <a:pt x="5453" y="83188"/>
                  <a:pt x="20794" y="82804"/>
                  <a:pt x="27044" y="76563"/>
                </a:cubicBezTo>
              </a:path>
            </a:pathLst>
          </a:cu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17" name="Shape 517"/>
        <p:cNvGrpSpPr/>
        <p:nvPr/>
      </p:nvGrpSpPr>
      <p:grpSpPr>
        <a:xfrm>
          <a:off x="0" y="0"/>
          <a:ext cx="0" cy="0"/>
          <a:chOff x="0" y="0"/>
          <a:chExt cx="0" cy="0"/>
        </a:xfrm>
      </p:grpSpPr>
      <p:sp>
        <p:nvSpPr>
          <p:cNvPr id="518" name="Google Shape;518;g2c485136c5b_0_50"/>
          <p:cNvSpPr/>
          <p:nvPr/>
        </p:nvSpPr>
        <p:spPr>
          <a:xfrm>
            <a:off x="-91497" y="-520626"/>
            <a:ext cx="12839700" cy="8153400"/>
          </a:xfrm>
          <a:prstGeom prst="rect">
            <a:avLst/>
          </a:prstGeom>
          <a:solidFill>
            <a:srgbClr val="000000">
              <a:alpha val="8902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800" u="none" cap="none" strike="noStrike">
              <a:solidFill>
                <a:schemeClr val="lt1"/>
              </a:solidFill>
              <a:latin typeface="Calibri"/>
              <a:ea typeface="Calibri"/>
              <a:cs typeface="Calibri"/>
              <a:sym typeface="Calibri"/>
            </a:endParaRPr>
          </a:p>
        </p:txBody>
      </p:sp>
      <p:cxnSp>
        <p:nvCxnSpPr>
          <p:cNvPr id="519" name="Google Shape;519;g2c485136c5b_0_50"/>
          <p:cNvCxnSpPr/>
          <p:nvPr/>
        </p:nvCxnSpPr>
        <p:spPr>
          <a:xfrm>
            <a:off x="6095214" y="871146"/>
            <a:ext cx="736800" cy="0"/>
          </a:xfrm>
          <a:prstGeom prst="straightConnector1">
            <a:avLst/>
          </a:prstGeom>
          <a:noFill/>
          <a:ln cap="flat" cmpd="sng" w="57150">
            <a:solidFill>
              <a:schemeClr val="accent4"/>
            </a:solidFill>
            <a:prstDash val="solid"/>
            <a:miter lim="800000"/>
            <a:headEnd len="sm" w="sm" type="none"/>
            <a:tailEnd len="sm" w="sm" type="none"/>
          </a:ln>
        </p:spPr>
      </p:cxnSp>
      <p:sp>
        <p:nvSpPr>
          <p:cNvPr id="520" name="Google Shape;520;g2c485136c5b_0_50"/>
          <p:cNvSpPr/>
          <p:nvPr/>
        </p:nvSpPr>
        <p:spPr>
          <a:xfrm>
            <a:off x="-145922" y="-520626"/>
            <a:ext cx="12839700" cy="8153400"/>
          </a:xfrm>
          <a:prstGeom prst="rect">
            <a:avLst/>
          </a:prstGeom>
          <a:solidFill>
            <a:srgbClr val="000000">
              <a:alpha val="8902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800" u="none" cap="none" strike="noStrike">
              <a:solidFill>
                <a:schemeClr val="lt1"/>
              </a:solidFill>
              <a:latin typeface="Calibri"/>
              <a:ea typeface="Calibri"/>
              <a:cs typeface="Calibri"/>
              <a:sym typeface="Calibri"/>
            </a:endParaRPr>
          </a:p>
        </p:txBody>
      </p:sp>
      <p:sp>
        <p:nvSpPr>
          <p:cNvPr id="521" name="Google Shape;521;g2c485136c5b_0_50"/>
          <p:cNvSpPr txBox="1"/>
          <p:nvPr/>
        </p:nvSpPr>
        <p:spPr>
          <a:xfrm>
            <a:off x="1884155" y="244433"/>
            <a:ext cx="7082700" cy="585000"/>
          </a:xfrm>
          <a:prstGeom prst="rect">
            <a:avLst/>
          </a:prstGeom>
          <a:noFill/>
          <a:ln>
            <a:noFill/>
          </a:ln>
        </p:spPr>
        <p:txBody>
          <a:bodyPr anchorCtr="0" anchor="t" bIns="45700" lIns="91425" spcFirstLastPara="1" rIns="91425" wrap="square" tIns="45700">
            <a:spAutoFit/>
          </a:bodyPr>
          <a:lstStyle/>
          <a:p>
            <a:pPr indent="0" lvl="0" marL="0" rtl="0" algn="ctr">
              <a:spcBef>
                <a:spcPts val="0"/>
              </a:spcBef>
              <a:spcAft>
                <a:spcPts val="0"/>
              </a:spcAft>
              <a:buClr>
                <a:schemeClr val="dk1"/>
              </a:buClr>
              <a:buSzPts val="1100"/>
              <a:buFont typeface="Arial"/>
              <a:buNone/>
            </a:pPr>
            <a:r>
              <a:rPr b="1" lang="en-US" sz="3200">
                <a:solidFill>
                  <a:schemeClr val="lt1"/>
                </a:solidFill>
                <a:latin typeface="Calibri"/>
                <a:ea typeface="Calibri"/>
                <a:cs typeface="Calibri"/>
                <a:sym typeface="Calibri"/>
              </a:rPr>
              <a:t>DATA WAREHOUSE MODELLING</a:t>
            </a:r>
            <a:endParaRPr b="1" sz="3200">
              <a:solidFill>
                <a:schemeClr val="lt1"/>
              </a:solidFill>
              <a:latin typeface="Calibri"/>
              <a:ea typeface="Calibri"/>
              <a:cs typeface="Calibri"/>
              <a:sym typeface="Calibri"/>
            </a:endParaRPr>
          </a:p>
        </p:txBody>
      </p:sp>
      <p:sp>
        <p:nvSpPr>
          <p:cNvPr id="522" name="Google Shape;522;g2c485136c5b_0_50"/>
          <p:cNvSpPr/>
          <p:nvPr/>
        </p:nvSpPr>
        <p:spPr>
          <a:xfrm>
            <a:off x="117150" y="1149950"/>
            <a:ext cx="12192000" cy="53670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523" name="Google Shape;523;g2c485136c5b_0_50"/>
          <p:cNvSpPr txBox="1"/>
          <p:nvPr/>
        </p:nvSpPr>
        <p:spPr>
          <a:xfrm>
            <a:off x="2821048" y="6032300"/>
            <a:ext cx="5208900" cy="286200"/>
          </a:xfrm>
          <a:prstGeom prst="rect">
            <a:avLst/>
          </a:prstGeom>
          <a:noFill/>
          <a:ln>
            <a:noFill/>
          </a:ln>
        </p:spPr>
        <p:txBody>
          <a:bodyPr anchorCtr="0" anchor="t" bIns="45700" lIns="91425" spcFirstLastPara="1" rIns="91425" wrap="square" tIns="45700">
            <a:spAutoFit/>
          </a:bodyPr>
          <a:lstStyle/>
          <a:p>
            <a:pPr indent="0" lvl="0" marL="0" marR="0" rtl="0" algn="l">
              <a:lnSpc>
                <a:spcPct val="90000"/>
              </a:lnSpc>
              <a:spcBef>
                <a:spcPts val="0"/>
              </a:spcBef>
              <a:spcAft>
                <a:spcPts val="0"/>
              </a:spcAft>
              <a:buClr>
                <a:srgbClr val="000000"/>
              </a:buClr>
              <a:buSzPts val="1400"/>
              <a:buFont typeface="Arial"/>
              <a:buNone/>
            </a:pPr>
            <a:r>
              <a:rPr b="0" i="0" lang="en-US" sz="1400" u="none" cap="none" strike="noStrike">
                <a:solidFill>
                  <a:schemeClr val="dk1"/>
                </a:solidFill>
                <a:latin typeface="Poppins"/>
                <a:ea typeface="Poppins"/>
                <a:cs typeface="Poppins"/>
                <a:sym typeface="Poppins"/>
              </a:rPr>
              <a:t>2nd Normal Form 		to 		3rd Normal Form</a:t>
            </a:r>
            <a:endParaRPr b="0" i="0" sz="1400" u="none" cap="none" strike="noStrike">
              <a:solidFill>
                <a:schemeClr val="dk1"/>
              </a:solidFill>
              <a:latin typeface="Poppins"/>
              <a:ea typeface="Poppins"/>
              <a:cs typeface="Poppins"/>
              <a:sym typeface="Poppins"/>
            </a:endParaRPr>
          </a:p>
        </p:txBody>
      </p:sp>
      <p:pic>
        <p:nvPicPr>
          <p:cNvPr id="524" name="Google Shape;524;g2c485136c5b_0_50"/>
          <p:cNvPicPr preferRelativeResize="0"/>
          <p:nvPr/>
        </p:nvPicPr>
        <p:blipFill rotWithShape="1">
          <a:blip r:embed="rId3">
            <a:alphaModFix/>
          </a:blip>
          <a:srcRect b="0" l="0" r="0" t="0"/>
          <a:stretch/>
        </p:blipFill>
        <p:spPr>
          <a:xfrm>
            <a:off x="616088" y="1857962"/>
            <a:ext cx="11194127" cy="3145801"/>
          </a:xfrm>
          <a:prstGeom prst="rect">
            <a:avLst/>
          </a:prstGeom>
          <a:noFill/>
          <a:ln>
            <a:noFill/>
          </a:ln>
        </p:spPr>
      </p:pic>
      <p:cxnSp>
        <p:nvCxnSpPr>
          <p:cNvPr id="525" name="Google Shape;525;g2c485136c5b_0_50"/>
          <p:cNvCxnSpPr/>
          <p:nvPr/>
        </p:nvCxnSpPr>
        <p:spPr>
          <a:xfrm>
            <a:off x="4861400" y="2209775"/>
            <a:ext cx="1941300" cy="10200"/>
          </a:xfrm>
          <a:prstGeom prst="straightConnector1">
            <a:avLst/>
          </a:prstGeom>
          <a:noFill/>
          <a:ln cap="flat" cmpd="sng" w="28575">
            <a:solidFill>
              <a:schemeClr val="accent2"/>
            </a:solidFill>
            <a:prstDash val="solid"/>
            <a:round/>
            <a:headEnd len="sm" w="sm" type="none"/>
            <a:tailEnd len="med" w="med" type="triangle"/>
          </a:ln>
        </p:spPr>
      </p:cxnSp>
      <p:cxnSp>
        <p:nvCxnSpPr>
          <p:cNvPr id="526" name="Google Shape;526;g2c485136c5b_0_50"/>
          <p:cNvCxnSpPr/>
          <p:nvPr/>
        </p:nvCxnSpPr>
        <p:spPr>
          <a:xfrm>
            <a:off x="5242500" y="4467526"/>
            <a:ext cx="1941300" cy="10200"/>
          </a:xfrm>
          <a:prstGeom prst="straightConnector1">
            <a:avLst/>
          </a:prstGeom>
          <a:noFill/>
          <a:ln cap="flat" cmpd="sng" w="28575">
            <a:solidFill>
              <a:schemeClr val="accent2"/>
            </a:solidFill>
            <a:prstDash val="solid"/>
            <a:round/>
            <a:headEnd len="sm" w="sm" type="none"/>
            <a:tailEnd len="med" w="med" type="triangle"/>
          </a:ln>
        </p:spPr>
      </p:cxnSp>
      <p:sp>
        <p:nvSpPr>
          <p:cNvPr id="527" name="Google Shape;527;g2c485136c5b_0_50"/>
          <p:cNvSpPr/>
          <p:nvPr/>
        </p:nvSpPr>
        <p:spPr>
          <a:xfrm>
            <a:off x="3247028" y="2127254"/>
            <a:ext cx="768550" cy="488225"/>
          </a:xfrm>
          <a:custGeom>
            <a:rect b="b" l="l" r="r" t="t"/>
            <a:pathLst>
              <a:path extrusionOk="0" h="19529" w="30742">
                <a:moveTo>
                  <a:pt x="7244" y="5115"/>
                </a:moveTo>
                <a:cubicBezTo>
                  <a:pt x="2589" y="5115"/>
                  <a:pt x="-2554" y="15421"/>
                  <a:pt x="1438" y="17815"/>
                </a:cubicBezTo>
                <a:cubicBezTo>
                  <a:pt x="5608" y="20316"/>
                  <a:pt x="11090" y="19267"/>
                  <a:pt x="15952" y="19267"/>
                </a:cubicBezTo>
                <a:cubicBezTo>
                  <a:pt x="20390" y="19267"/>
                  <a:pt x="26668" y="19244"/>
                  <a:pt x="28652" y="15275"/>
                </a:cubicBezTo>
                <a:cubicBezTo>
                  <a:pt x="30383" y="11811"/>
                  <a:pt x="32038" y="6084"/>
                  <a:pt x="29015" y="3664"/>
                </a:cubicBezTo>
                <a:cubicBezTo>
                  <a:pt x="22871" y="-1254"/>
                  <a:pt x="10347" y="-1392"/>
                  <a:pt x="5429" y="4752"/>
                </a:cubicBezTo>
              </a:path>
            </a:pathLst>
          </a:cu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g2c485136c5b_0_50"/>
          <p:cNvSpPr/>
          <p:nvPr/>
        </p:nvSpPr>
        <p:spPr>
          <a:xfrm>
            <a:off x="2598998" y="4335812"/>
            <a:ext cx="722050" cy="353025"/>
          </a:xfrm>
          <a:custGeom>
            <a:rect b="b" l="l" r="r" t="t"/>
            <a:pathLst>
              <a:path extrusionOk="0" h="14121" w="28882">
                <a:moveTo>
                  <a:pt x="9579" y="4222"/>
                </a:moveTo>
                <a:cubicBezTo>
                  <a:pt x="7690" y="2333"/>
                  <a:pt x="4131" y="2651"/>
                  <a:pt x="1596" y="3496"/>
                </a:cubicBezTo>
                <a:cubicBezTo>
                  <a:pt x="-584" y="4223"/>
                  <a:pt x="-459" y="9362"/>
                  <a:pt x="1596" y="10390"/>
                </a:cubicBezTo>
                <a:cubicBezTo>
                  <a:pt x="9404" y="14294"/>
                  <a:pt x="25323" y="16970"/>
                  <a:pt x="27722" y="8576"/>
                </a:cubicBezTo>
                <a:cubicBezTo>
                  <a:pt x="28387" y="6250"/>
                  <a:pt x="29886" y="2401"/>
                  <a:pt x="27722" y="1319"/>
                </a:cubicBezTo>
                <a:cubicBezTo>
                  <a:pt x="22096" y="-1494"/>
                  <a:pt x="15143" y="1319"/>
                  <a:pt x="8853" y="1319"/>
                </a:cubicBezTo>
              </a:path>
            </a:pathLst>
          </a:cu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g2c485136c5b_0_50"/>
          <p:cNvSpPr/>
          <p:nvPr/>
        </p:nvSpPr>
        <p:spPr>
          <a:xfrm>
            <a:off x="3436077" y="4323425"/>
            <a:ext cx="480950" cy="426700"/>
          </a:xfrm>
          <a:custGeom>
            <a:rect b="b" l="l" r="r" t="t"/>
            <a:pathLst>
              <a:path extrusionOk="0" h="17068" w="19238">
                <a:moveTo>
                  <a:pt x="6939" y="1088"/>
                </a:moveTo>
                <a:cubicBezTo>
                  <a:pt x="2158" y="1771"/>
                  <a:pt x="-2367" y="11617"/>
                  <a:pt x="1496" y="14514"/>
                </a:cubicBezTo>
                <a:cubicBezTo>
                  <a:pt x="4726" y="16936"/>
                  <a:pt x="9690" y="17745"/>
                  <a:pt x="13470" y="16328"/>
                </a:cubicBezTo>
                <a:cubicBezTo>
                  <a:pt x="17634" y="14767"/>
                  <a:pt x="20538" y="7969"/>
                  <a:pt x="18550" y="3991"/>
                </a:cubicBezTo>
                <a:cubicBezTo>
                  <a:pt x="17500" y="1891"/>
                  <a:pt x="14405" y="1660"/>
                  <a:pt x="12745" y="0"/>
                </a:cubicBezTo>
              </a:path>
            </a:pathLst>
          </a:cu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g2c485136c5b_0_50"/>
          <p:cNvSpPr/>
          <p:nvPr/>
        </p:nvSpPr>
        <p:spPr>
          <a:xfrm>
            <a:off x="4017750" y="2233043"/>
            <a:ext cx="2199125" cy="1349325"/>
          </a:xfrm>
          <a:custGeom>
            <a:rect b="b" l="l" r="r" t="t"/>
            <a:pathLst>
              <a:path extrusionOk="0" h="53973" w="87965">
                <a:moveTo>
                  <a:pt x="0" y="2698"/>
                </a:moveTo>
                <a:cubicBezTo>
                  <a:pt x="10539" y="-2572"/>
                  <a:pt x="24658" y="695"/>
                  <a:pt x="35198" y="5963"/>
                </a:cubicBezTo>
                <a:cubicBezTo>
                  <a:pt x="44754" y="10739"/>
                  <a:pt x="56566" y="13598"/>
                  <a:pt x="62775" y="22292"/>
                </a:cubicBezTo>
                <a:cubicBezTo>
                  <a:pt x="66323" y="27260"/>
                  <a:pt x="69274" y="32646"/>
                  <a:pt x="72935" y="37532"/>
                </a:cubicBezTo>
                <a:cubicBezTo>
                  <a:pt x="74328" y="39391"/>
                  <a:pt x="78024" y="40771"/>
                  <a:pt x="77289" y="42975"/>
                </a:cubicBezTo>
                <a:cubicBezTo>
                  <a:pt x="76732" y="44646"/>
                  <a:pt x="73454" y="43181"/>
                  <a:pt x="72209" y="44426"/>
                </a:cubicBezTo>
                <a:cubicBezTo>
                  <a:pt x="71009" y="45626"/>
                  <a:pt x="70972" y="48050"/>
                  <a:pt x="71846" y="49506"/>
                </a:cubicBezTo>
                <a:cubicBezTo>
                  <a:pt x="74190" y="53411"/>
                  <a:pt x="82538" y="55689"/>
                  <a:pt x="85272" y="52046"/>
                </a:cubicBezTo>
                <a:cubicBezTo>
                  <a:pt x="87139" y="49559"/>
                  <a:pt x="88840" y="45756"/>
                  <a:pt x="87449" y="42975"/>
                </a:cubicBezTo>
                <a:cubicBezTo>
                  <a:pt x="86092" y="40262"/>
                  <a:pt x="81411" y="42249"/>
                  <a:pt x="78378" y="42249"/>
                </a:cubicBezTo>
              </a:path>
            </a:pathLst>
          </a:cu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g2c485136c5b_0_50"/>
          <p:cNvSpPr/>
          <p:nvPr/>
        </p:nvSpPr>
        <p:spPr>
          <a:xfrm>
            <a:off x="2883825" y="3488850"/>
            <a:ext cx="2975425" cy="907150"/>
          </a:xfrm>
          <a:custGeom>
            <a:rect b="b" l="l" r="r" t="t"/>
            <a:pathLst>
              <a:path extrusionOk="0" h="36286" w="119017">
                <a:moveTo>
                  <a:pt x="0" y="36286"/>
                </a:moveTo>
                <a:cubicBezTo>
                  <a:pt x="4711" y="28043"/>
                  <a:pt x="11011" y="18191"/>
                  <a:pt x="20320" y="16328"/>
                </a:cubicBezTo>
                <a:cubicBezTo>
                  <a:pt x="44406" y="11508"/>
                  <a:pt x="69449" y="28338"/>
                  <a:pt x="93617" y="23948"/>
                </a:cubicBezTo>
                <a:cubicBezTo>
                  <a:pt x="105066" y="21868"/>
                  <a:pt x="109707" y="6981"/>
                  <a:pt x="119017" y="0"/>
                </a:cubicBezTo>
              </a:path>
            </a:pathLst>
          </a:cu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g2c485136c5b_0_50"/>
          <p:cNvSpPr/>
          <p:nvPr/>
        </p:nvSpPr>
        <p:spPr>
          <a:xfrm>
            <a:off x="3600475" y="3552350"/>
            <a:ext cx="2276925" cy="795700"/>
          </a:xfrm>
          <a:custGeom>
            <a:rect b="b" l="l" r="r" t="t"/>
            <a:pathLst>
              <a:path extrusionOk="0" h="31828" w="91077">
                <a:moveTo>
                  <a:pt x="0" y="29754"/>
                </a:moveTo>
                <a:cubicBezTo>
                  <a:pt x="6078" y="29754"/>
                  <a:pt x="12147" y="32565"/>
                  <a:pt x="18143" y="31568"/>
                </a:cubicBezTo>
                <a:cubicBezTo>
                  <a:pt x="28089" y="29915"/>
                  <a:pt x="38535" y="22382"/>
                  <a:pt x="47897" y="26126"/>
                </a:cubicBezTo>
                <a:cubicBezTo>
                  <a:pt x="55505" y="29169"/>
                  <a:pt x="64436" y="32346"/>
                  <a:pt x="72209" y="29754"/>
                </a:cubicBezTo>
                <a:cubicBezTo>
                  <a:pt x="83350" y="26039"/>
                  <a:pt x="91077" y="11744"/>
                  <a:pt x="91077" y="0"/>
                </a:cubicBezTo>
              </a:path>
            </a:pathLst>
          </a:cu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g2c485136c5b_0_50"/>
          <p:cNvSpPr/>
          <p:nvPr/>
        </p:nvSpPr>
        <p:spPr>
          <a:xfrm>
            <a:off x="5181144" y="3154350"/>
            <a:ext cx="520875" cy="461025"/>
          </a:xfrm>
          <a:custGeom>
            <a:rect b="b" l="l" r="r" t="t"/>
            <a:pathLst>
              <a:path extrusionOk="0" h="18441" w="20835">
                <a:moveTo>
                  <a:pt x="11159" y="2131"/>
                </a:moveTo>
                <a:cubicBezTo>
                  <a:pt x="7486" y="2131"/>
                  <a:pt x="2082" y="2021"/>
                  <a:pt x="636" y="5397"/>
                </a:cubicBezTo>
                <a:cubicBezTo>
                  <a:pt x="-1142" y="9548"/>
                  <a:pt x="1125" y="16511"/>
                  <a:pt x="5353" y="18097"/>
                </a:cubicBezTo>
                <a:cubicBezTo>
                  <a:pt x="8434" y="19253"/>
                  <a:pt x="11845" y="16666"/>
                  <a:pt x="14787" y="15194"/>
                </a:cubicBezTo>
                <a:cubicBezTo>
                  <a:pt x="16828" y="14173"/>
                  <a:pt x="20145" y="13804"/>
                  <a:pt x="20593" y="11566"/>
                </a:cubicBezTo>
                <a:cubicBezTo>
                  <a:pt x="21301" y="8028"/>
                  <a:pt x="20219" y="3929"/>
                  <a:pt x="18053" y="1043"/>
                </a:cubicBezTo>
                <a:cubicBezTo>
                  <a:pt x="16383" y="-1182"/>
                  <a:pt x="12489" y="1043"/>
                  <a:pt x="9707" y="1043"/>
                </a:cubicBezTo>
              </a:path>
            </a:pathLst>
          </a:cu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g2c485136c5b_0_50"/>
          <p:cNvSpPr/>
          <p:nvPr/>
        </p:nvSpPr>
        <p:spPr>
          <a:xfrm>
            <a:off x="5422238" y="2252864"/>
            <a:ext cx="5984625" cy="945675"/>
          </a:xfrm>
          <a:custGeom>
            <a:rect b="b" l="l" r="r" t="t"/>
            <a:pathLst>
              <a:path extrusionOk="0" h="37827" w="239385">
                <a:moveTo>
                  <a:pt x="426" y="37827"/>
                </a:moveTo>
                <a:cubicBezTo>
                  <a:pt x="-533" y="28723"/>
                  <a:pt x="-506" y="15432"/>
                  <a:pt x="7683" y="11339"/>
                </a:cubicBezTo>
                <a:cubicBezTo>
                  <a:pt x="13310" y="8526"/>
                  <a:pt x="20261" y="10976"/>
                  <a:pt x="26552" y="10976"/>
                </a:cubicBezTo>
                <a:cubicBezTo>
                  <a:pt x="38119" y="10976"/>
                  <a:pt x="49993" y="11484"/>
                  <a:pt x="61023" y="14967"/>
                </a:cubicBezTo>
                <a:cubicBezTo>
                  <a:pt x="71953" y="18418"/>
                  <a:pt x="84314" y="15535"/>
                  <a:pt x="95132" y="19322"/>
                </a:cubicBezTo>
                <a:cubicBezTo>
                  <a:pt x="107222" y="23554"/>
                  <a:pt x="120102" y="25537"/>
                  <a:pt x="132869" y="26579"/>
                </a:cubicBezTo>
                <a:cubicBezTo>
                  <a:pt x="149023" y="27897"/>
                  <a:pt x="165875" y="31280"/>
                  <a:pt x="181492" y="26942"/>
                </a:cubicBezTo>
                <a:cubicBezTo>
                  <a:pt x="200951" y="21537"/>
                  <a:pt x="229795" y="25412"/>
                  <a:pt x="238823" y="7347"/>
                </a:cubicBezTo>
                <a:cubicBezTo>
                  <a:pt x="239820" y="5352"/>
                  <a:pt x="239460" y="1599"/>
                  <a:pt x="237372" y="816"/>
                </a:cubicBezTo>
                <a:cubicBezTo>
                  <a:pt x="232729" y="-926"/>
                  <a:pt x="227454" y="816"/>
                  <a:pt x="222495" y="816"/>
                </a:cubicBezTo>
                <a:cubicBezTo>
                  <a:pt x="217508" y="816"/>
                  <a:pt x="209351" y="-350"/>
                  <a:pt x="207980" y="4445"/>
                </a:cubicBezTo>
                <a:cubicBezTo>
                  <a:pt x="207279" y="6898"/>
                  <a:pt x="206308" y="9696"/>
                  <a:pt x="207255" y="12065"/>
                </a:cubicBezTo>
                <a:cubicBezTo>
                  <a:pt x="209011" y="16458"/>
                  <a:pt x="216918" y="14649"/>
                  <a:pt x="221406" y="13153"/>
                </a:cubicBezTo>
                <a:cubicBezTo>
                  <a:pt x="224965" y="11967"/>
                  <a:pt x="230574" y="15912"/>
                  <a:pt x="232655" y="12790"/>
                </a:cubicBezTo>
              </a:path>
            </a:pathLst>
          </a:cu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g2c485136c5b_0_50"/>
          <p:cNvSpPr/>
          <p:nvPr/>
        </p:nvSpPr>
        <p:spPr>
          <a:xfrm>
            <a:off x="5576847" y="3525125"/>
            <a:ext cx="4945050" cy="1343175"/>
          </a:xfrm>
          <a:custGeom>
            <a:rect b="b" l="l" r="r" t="t"/>
            <a:pathLst>
              <a:path extrusionOk="0" h="53727" w="197802">
                <a:moveTo>
                  <a:pt x="411" y="0"/>
                </a:moveTo>
                <a:cubicBezTo>
                  <a:pt x="-1113" y="3049"/>
                  <a:pt x="2979" y="6427"/>
                  <a:pt x="5128" y="9072"/>
                </a:cubicBezTo>
                <a:cubicBezTo>
                  <a:pt x="19732" y="27047"/>
                  <a:pt x="49660" y="34788"/>
                  <a:pt x="71894" y="28303"/>
                </a:cubicBezTo>
                <a:cubicBezTo>
                  <a:pt x="79949" y="25953"/>
                  <a:pt x="87833" y="22330"/>
                  <a:pt x="96205" y="21772"/>
                </a:cubicBezTo>
                <a:cubicBezTo>
                  <a:pt x="106223" y="21105"/>
                  <a:pt x="116477" y="23379"/>
                  <a:pt x="126322" y="21409"/>
                </a:cubicBezTo>
                <a:cubicBezTo>
                  <a:pt x="136894" y="19294"/>
                  <a:pt x="147834" y="19595"/>
                  <a:pt x="158616" y="19595"/>
                </a:cubicBezTo>
                <a:cubicBezTo>
                  <a:pt x="164060" y="19595"/>
                  <a:pt x="169970" y="17747"/>
                  <a:pt x="174945" y="19957"/>
                </a:cubicBezTo>
                <a:cubicBezTo>
                  <a:pt x="181556" y="22894"/>
                  <a:pt x="183984" y="33184"/>
                  <a:pt x="182565" y="40277"/>
                </a:cubicBezTo>
                <a:cubicBezTo>
                  <a:pt x="181769" y="44255"/>
                  <a:pt x="173493" y="42091"/>
                  <a:pt x="171679" y="45720"/>
                </a:cubicBezTo>
                <a:cubicBezTo>
                  <a:pt x="170463" y="48151"/>
                  <a:pt x="173368" y="52082"/>
                  <a:pt x="176034" y="52615"/>
                </a:cubicBezTo>
                <a:cubicBezTo>
                  <a:pt x="183035" y="54016"/>
                  <a:pt x="193888" y="55010"/>
                  <a:pt x="197079" y="48623"/>
                </a:cubicBezTo>
                <a:cubicBezTo>
                  <a:pt x="198535" y="45710"/>
                  <a:pt x="197628" y="40219"/>
                  <a:pt x="194539" y="39189"/>
                </a:cubicBezTo>
                <a:cubicBezTo>
                  <a:pt x="189584" y="37537"/>
                  <a:pt x="183608" y="38304"/>
                  <a:pt x="178936" y="40640"/>
                </a:cubicBezTo>
              </a:path>
            </a:pathLst>
          </a:cu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g2c485136c5b_0_50"/>
          <p:cNvSpPr/>
          <p:nvPr/>
        </p:nvSpPr>
        <p:spPr>
          <a:xfrm>
            <a:off x="9896050" y="3987775"/>
            <a:ext cx="1298150" cy="899700"/>
          </a:xfrm>
          <a:custGeom>
            <a:rect b="b" l="l" r="r" t="t"/>
            <a:pathLst>
              <a:path extrusionOk="0" h="35988" w="51926">
                <a:moveTo>
                  <a:pt x="0" y="0"/>
                </a:moveTo>
                <a:cubicBezTo>
                  <a:pt x="8346" y="3629"/>
                  <a:pt x="8154" y="4105"/>
                  <a:pt x="16691" y="7257"/>
                </a:cubicBezTo>
                <a:cubicBezTo>
                  <a:pt x="21463" y="9019"/>
                  <a:pt x="27949" y="8066"/>
                  <a:pt x="31206" y="11974"/>
                </a:cubicBezTo>
                <a:cubicBezTo>
                  <a:pt x="33079" y="14222"/>
                  <a:pt x="34362" y="18614"/>
                  <a:pt x="32294" y="20683"/>
                </a:cubicBezTo>
                <a:cubicBezTo>
                  <a:pt x="31506" y="21472"/>
                  <a:pt x="29527" y="20412"/>
                  <a:pt x="29028" y="21409"/>
                </a:cubicBezTo>
                <a:cubicBezTo>
                  <a:pt x="27401" y="24661"/>
                  <a:pt x="29240" y="28694"/>
                  <a:pt x="29754" y="32294"/>
                </a:cubicBezTo>
                <a:cubicBezTo>
                  <a:pt x="30170" y="35207"/>
                  <a:pt x="35577" y="33169"/>
                  <a:pt x="38463" y="33746"/>
                </a:cubicBezTo>
                <a:cubicBezTo>
                  <a:pt x="41139" y="34281"/>
                  <a:pt x="44077" y="36914"/>
                  <a:pt x="46446" y="35560"/>
                </a:cubicBezTo>
                <a:cubicBezTo>
                  <a:pt x="50133" y="33452"/>
                  <a:pt x="53804" y="26588"/>
                  <a:pt x="50800" y="23586"/>
                </a:cubicBezTo>
                <a:cubicBezTo>
                  <a:pt x="46113" y="18902"/>
                  <a:pt x="38581" y="14235"/>
                  <a:pt x="32294" y="16329"/>
                </a:cubicBezTo>
                <a:cubicBezTo>
                  <a:pt x="30986" y="16765"/>
                  <a:pt x="30902" y="18830"/>
                  <a:pt x="29754" y="19594"/>
                </a:cubicBezTo>
              </a:path>
            </a:pathLst>
          </a:cu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g2c485136c5b_0_50"/>
          <p:cNvSpPr/>
          <p:nvPr/>
        </p:nvSpPr>
        <p:spPr>
          <a:xfrm>
            <a:off x="171575" y="1149950"/>
            <a:ext cx="12192000" cy="53670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pic>
        <p:nvPicPr>
          <p:cNvPr id="538" name="Google Shape;538;g2c485136c5b_0_50"/>
          <p:cNvPicPr preferRelativeResize="0"/>
          <p:nvPr/>
        </p:nvPicPr>
        <p:blipFill rotWithShape="1">
          <a:blip r:embed="rId4">
            <a:alphaModFix/>
          </a:blip>
          <a:srcRect b="7750" l="3642" r="4378" t="4275"/>
          <a:stretch/>
        </p:blipFill>
        <p:spPr>
          <a:xfrm>
            <a:off x="2802125" y="1307875"/>
            <a:ext cx="5398723" cy="4941474"/>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2" name="Shape 542"/>
        <p:cNvGrpSpPr/>
        <p:nvPr/>
      </p:nvGrpSpPr>
      <p:grpSpPr>
        <a:xfrm>
          <a:off x="0" y="0"/>
          <a:ext cx="0" cy="0"/>
          <a:chOff x="0" y="0"/>
          <a:chExt cx="0" cy="0"/>
        </a:xfrm>
      </p:grpSpPr>
      <p:cxnSp>
        <p:nvCxnSpPr>
          <p:cNvPr id="543" name="Google Shape;543;g2c485136c5b_0_75"/>
          <p:cNvCxnSpPr/>
          <p:nvPr/>
        </p:nvCxnSpPr>
        <p:spPr>
          <a:xfrm>
            <a:off x="6095214" y="871146"/>
            <a:ext cx="736800" cy="0"/>
          </a:xfrm>
          <a:prstGeom prst="straightConnector1">
            <a:avLst/>
          </a:prstGeom>
          <a:noFill/>
          <a:ln cap="flat" cmpd="sng" w="57150">
            <a:solidFill>
              <a:schemeClr val="accent4"/>
            </a:solidFill>
            <a:prstDash val="solid"/>
            <a:miter lim="800000"/>
            <a:headEnd len="sm" w="sm" type="none"/>
            <a:tailEnd len="sm" w="sm" type="none"/>
          </a:ln>
        </p:spPr>
      </p:cxnSp>
      <p:pic>
        <p:nvPicPr>
          <p:cNvPr descr="A large building with many people and a farm&#10;&#10;Description automatically generated with medium confidence" id="544" name="Google Shape;544;g2c485136c5b_0_75"/>
          <p:cNvPicPr preferRelativeResize="0"/>
          <p:nvPr/>
        </p:nvPicPr>
        <p:blipFill rotWithShape="1">
          <a:blip r:embed="rId3">
            <a:alphaModFix/>
          </a:blip>
          <a:srcRect b="0" l="0" r="0" t="0"/>
          <a:stretch/>
        </p:blipFill>
        <p:spPr>
          <a:xfrm>
            <a:off x="0" y="-1"/>
            <a:ext cx="12192002" cy="6867331"/>
          </a:xfrm>
          <a:prstGeom prst="rect">
            <a:avLst/>
          </a:prstGeom>
          <a:noFill/>
          <a:ln>
            <a:noFill/>
          </a:ln>
        </p:spPr>
      </p:pic>
      <p:sp>
        <p:nvSpPr>
          <p:cNvPr id="545" name="Google Shape;545;g2c485136c5b_0_75"/>
          <p:cNvSpPr/>
          <p:nvPr/>
        </p:nvSpPr>
        <p:spPr>
          <a:xfrm>
            <a:off x="-359922" y="-187001"/>
            <a:ext cx="12839700" cy="8153400"/>
          </a:xfrm>
          <a:prstGeom prst="rect">
            <a:avLst/>
          </a:prstGeom>
          <a:solidFill>
            <a:srgbClr val="000000">
              <a:alpha val="8902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46" name="Google Shape;546;g2c485136c5b_0_75"/>
          <p:cNvSpPr/>
          <p:nvPr/>
        </p:nvSpPr>
        <p:spPr>
          <a:xfrm rot="-5217951">
            <a:off x="3756054" y="651939"/>
            <a:ext cx="4607859" cy="4352502"/>
          </a:xfrm>
          <a:prstGeom prst="flowChartConnector">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47" name="Google Shape;547;g2c485136c5b_0_75"/>
          <p:cNvSpPr/>
          <p:nvPr/>
        </p:nvSpPr>
        <p:spPr>
          <a:xfrm rot="5552024">
            <a:off x="5185785" y="1960129"/>
            <a:ext cx="1791551" cy="1872032"/>
          </a:xfrm>
          <a:prstGeom prst="flowChartConnector">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48" name="Google Shape;548;g2c485136c5b_0_75"/>
          <p:cNvSpPr txBox="1"/>
          <p:nvPr/>
        </p:nvSpPr>
        <p:spPr>
          <a:xfrm>
            <a:off x="2254525" y="2228775"/>
            <a:ext cx="7082700" cy="1939500"/>
          </a:xfrm>
          <a:prstGeom prst="rect">
            <a:avLst/>
          </a:prstGeom>
          <a:noFill/>
          <a:ln>
            <a:noFill/>
          </a:ln>
        </p:spPr>
        <p:txBody>
          <a:bodyPr anchorCtr="0" anchor="t" bIns="45700" lIns="91425" spcFirstLastPara="1" rIns="91425" wrap="square" tIns="45700">
            <a:spAutoFit/>
          </a:bodyPr>
          <a:lstStyle/>
          <a:p>
            <a:pPr indent="0" lvl="0" marL="0" rtl="0" algn="ctr">
              <a:spcBef>
                <a:spcPts val="0"/>
              </a:spcBef>
              <a:spcAft>
                <a:spcPts val="0"/>
              </a:spcAft>
              <a:buClr>
                <a:schemeClr val="dk1"/>
              </a:buClr>
              <a:buSzPts val="1100"/>
              <a:buFont typeface="Arial"/>
              <a:buNone/>
            </a:pPr>
            <a:r>
              <a:rPr b="1" lang="en-US" sz="4000">
                <a:solidFill>
                  <a:schemeClr val="lt1"/>
                </a:solidFill>
                <a:latin typeface="Calibri"/>
                <a:ea typeface="Calibri"/>
                <a:cs typeface="Calibri"/>
                <a:sym typeface="Calibri"/>
              </a:rPr>
              <a:t>Now We Proceed To Coding!!!</a:t>
            </a:r>
            <a:endParaRPr b="1" sz="4000">
              <a:solidFill>
                <a:schemeClr val="lt1"/>
              </a:solidFill>
              <a:latin typeface="Calibri"/>
              <a:ea typeface="Calibri"/>
              <a:cs typeface="Calibri"/>
              <a:sym typeface="Calibri"/>
            </a:endParaRPr>
          </a:p>
          <a:p>
            <a:pPr indent="0" lvl="0" marL="0" rtl="0" algn="ctr">
              <a:spcBef>
                <a:spcPts val="0"/>
              </a:spcBef>
              <a:spcAft>
                <a:spcPts val="0"/>
              </a:spcAft>
              <a:buClr>
                <a:schemeClr val="dk1"/>
              </a:buClr>
              <a:buSzPts val="1100"/>
              <a:buFont typeface="Arial"/>
              <a:buNone/>
            </a:pPr>
            <a:r>
              <a:t/>
            </a:r>
            <a:endParaRPr b="1" sz="4000">
              <a:solidFill>
                <a:schemeClr val="lt1"/>
              </a:solidFill>
              <a:latin typeface="Calibri"/>
              <a:ea typeface="Calibri"/>
              <a:cs typeface="Calibri"/>
              <a:sym typeface="Calibri"/>
            </a:endParaRPr>
          </a:p>
          <a:p>
            <a:pPr indent="0" lvl="0" marL="0" rtl="0" algn="ctr">
              <a:spcBef>
                <a:spcPts val="0"/>
              </a:spcBef>
              <a:spcAft>
                <a:spcPts val="0"/>
              </a:spcAft>
              <a:buClr>
                <a:schemeClr val="dk1"/>
              </a:buClr>
              <a:buSzPts val="1100"/>
              <a:buFont typeface="Arial"/>
              <a:buNone/>
            </a:pPr>
            <a:r>
              <a:rPr b="1" lang="en-US" sz="4000">
                <a:solidFill>
                  <a:schemeClr val="lt1"/>
                </a:solidFill>
                <a:latin typeface="Calibri"/>
                <a:ea typeface="Calibri"/>
                <a:cs typeface="Calibri"/>
                <a:sym typeface="Calibri"/>
              </a:rPr>
              <a:t>Happy Coding!!!</a:t>
            </a:r>
            <a:endParaRPr b="1" sz="4000">
              <a:solidFill>
                <a:schemeClr val="lt1"/>
              </a:solidFill>
              <a:latin typeface="Calibri"/>
              <a:ea typeface="Calibri"/>
              <a:cs typeface="Calibri"/>
              <a:sym typeface="Calibri"/>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2" name="Shape 552"/>
        <p:cNvGrpSpPr/>
        <p:nvPr/>
      </p:nvGrpSpPr>
      <p:grpSpPr>
        <a:xfrm>
          <a:off x="0" y="0"/>
          <a:ext cx="0" cy="0"/>
          <a:chOff x="0" y="0"/>
          <a:chExt cx="0" cy="0"/>
        </a:xfrm>
      </p:grpSpPr>
      <p:pic>
        <p:nvPicPr>
          <p:cNvPr descr="&quot;Over £2.5bn of online orders to be returned to retailers this ..." id="553" name="Google Shape;553;p28"/>
          <p:cNvPicPr preferRelativeResize="0"/>
          <p:nvPr/>
        </p:nvPicPr>
        <p:blipFill rotWithShape="1">
          <a:blip r:embed="rId3">
            <a:alphaModFix/>
          </a:blip>
          <a:srcRect b="0" l="0" r="0" t="0"/>
          <a:stretch/>
        </p:blipFill>
        <p:spPr>
          <a:xfrm>
            <a:off x="121120" y="-82098"/>
            <a:ext cx="11949762" cy="6858000"/>
          </a:xfrm>
          <a:prstGeom prst="rect">
            <a:avLst/>
          </a:prstGeom>
          <a:noFill/>
          <a:ln>
            <a:noFill/>
          </a:ln>
        </p:spPr>
      </p:pic>
      <p:cxnSp>
        <p:nvCxnSpPr>
          <p:cNvPr id="554" name="Google Shape;554;p28"/>
          <p:cNvCxnSpPr/>
          <p:nvPr/>
        </p:nvCxnSpPr>
        <p:spPr>
          <a:xfrm>
            <a:off x="6095214" y="871146"/>
            <a:ext cx="736800" cy="0"/>
          </a:xfrm>
          <a:prstGeom prst="straightConnector1">
            <a:avLst/>
          </a:prstGeom>
          <a:noFill/>
          <a:ln cap="flat" cmpd="sng" w="57150">
            <a:solidFill>
              <a:schemeClr val="accent4"/>
            </a:solidFill>
            <a:prstDash val="solid"/>
            <a:miter lim="800000"/>
            <a:headEnd len="sm" w="sm" type="none"/>
            <a:tailEnd len="sm" w="sm" type="none"/>
          </a:ln>
        </p:spPr>
      </p:cxnSp>
      <p:sp>
        <p:nvSpPr>
          <p:cNvPr id="555" name="Google Shape;555;p28"/>
          <p:cNvSpPr/>
          <p:nvPr/>
        </p:nvSpPr>
        <p:spPr>
          <a:xfrm>
            <a:off x="0" y="-125527"/>
            <a:ext cx="13563600" cy="9601200"/>
          </a:xfrm>
          <a:prstGeom prst="rect">
            <a:avLst/>
          </a:prstGeom>
          <a:solidFill>
            <a:srgbClr val="000000">
              <a:alpha val="89019"/>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56" name="Google Shape;556;p28"/>
          <p:cNvSpPr txBox="1"/>
          <p:nvPr/>
        </p:nvSpPr>
        <p:spPr>
          <a:xfrm>
            <a:off x="347556" y="1789886"/>
            <a:ext cx="11495400" cy="614100"/>
          </a:xfrm>
          <a:prstGeom prst="rect">
            <a:avLst/>
          </a:prstGeom>
          <a:noFill/>
          <a:ln>
            <a:noFill/>
          </a:ln>
        </p:spPr>
        <p:txBody>
          <a:bodyPr anchorCtr="0" anchor="t" bIns="45700" lIns="91425" spcFirstLastPara="1" rIns="91425" wrap="square" tIns="45700">
            <a:spAutoFit/>
          </a:bodyPr>
          <a:lstStyle/>
          <a:p>
            <a:pPr indent="0" lvl="0" marL="0" marR="0" rtl="0" algn="l">
              <a:lnSpc>
                <a:spcPct val="200000"/>
              </a:lnSpc>
              <a:spcBef>
                <a:spcPts val="0"/>
              </a:spcBef>
              <a:spcAft>
                <a:spcPts val="0"/>
              </a:spcAft>
              <a:buClr>
                <a:srgbClr val="000000"/>
              </a:buClr>
              <a:buSzPts val="2000"/>
              <a:buFont typeface="Arial"/>
              <a:buNone/>
            </a:pPr>
            <a:r>
              <a:t/>
            </a:r>
            <a:endParaRPr b="1" i="0" sz="2000" u="none" cap="none" strike="noStrike">
              <a:solidFill>
                <a:schemeClr val="lt1"/>
              </a:solidFill>
              <a:latin typeface="Poppins"/>
              <a:ea typeface="Poppins"/>
              <a:cs typeface="Poppins"/>
              <a:sym typeface="Poppins"/>
            </a:endParaRPr>
          </a:p>
        </p:txBody>
      </p:sp>
      <p:sp>
        <p:nvSpPr>
          <p:cNvPr id="557" name="Google Shape;557;p28"/>
          <p:cNvSpPr/>
          <p:nvPr/>
        </p:nvSpPr>
        <p:spPr>
          <a:xfrm rot="4989175">
            <a:off x="-1295341" y="-3886065"/>
            <a:ext cx="14559641" cy="14121521"/>
          </a:xfrm>
          <a:prstGeom prst="flowChartConnector">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58" name="Google Shape;558;p28"/>
          <p:cNvSpPr/>
          <p:nvPr/>
        </p:nvSpPr>
        <p:spPr>
          <a:xfrm rot="-5217951">
            <a:off x="3756054" y="651923"/>
            <a:ext cx="4607859" cy="4352502"/>
          </a:xfrm>
          <a:prstGeom prst="flowChartConnector">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59" name="Google Shape;559;p28"/>
          <p:cNvSpPr/>
          <p:nvPr/>
        </p:nvSpPr>
        <p:spPr>
          <a:xfrm rot="5552024">
            <a:off x="5185783" y="1960171"/>
            <a:ext cx="1791551" cy="1872032"/>
          </a:xfrm>
          <a:prstGeom prst="flowChartConnector">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A black background with white letters&#10;&#10;Description automatically generated" id="560" name="Google Shape;560;p28"/>
          <p:cNvPicPr preferRelativeResize="0"/>
          <p:nvPr/>
        </p:nvPicPr>
        <p:blipFill rotWithShape="1">
          <a:blip r:embed="rId4">
            <a:alphaModFix/>
          </a:blip>
          <a:srcRect b="0" l="0" r="0" t="0"/>
          <a:stretch/>
        </p:blipFill>
        <p:spPr>
          <a:xfrm>
            <a:off x="433819" y="60718"/>
            <a:ext cx="2384065" cy="703196"/>
          </a:xfrm>
          <a:prstGeom prst="rect">
            <a:avLst/>
          </a:prstGeom>
          <a:noFill/>
          <a:ln>
            <a:noFill/>
          </a:ln>
        </p:spPr>
      </p:pic>
      <p:sp>
        <p:nvSpPr>
          <p:cNvPr id="561" name="Google Shape;561;p28"/>
          <p:cNvSpPr/>
          <p:nvPr/>
        </p:nvSpPr>
        <p:spPr>
          <a:xfrm>
            <a:off x="2976003" y="2508117"/>
            <a:ext cx="6238500" cy="1323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8000"/>
              <a:buFont typeface="Arial"/>
              <a:buNone/>
            </a:pPr>
            <a:r>
              <a:rPr b="1" i="0" lang="en-US" sz="8000" u="none" cap="none" strike="noStrike">
                <a:solidFill>
                  <a:srgbClr val="FEE599"/>
                </a:solidFill>
                <a:latin typeface="Poppins"/>
                <a:ea typeface="Poppins"/>
                <a:cs typeface="Poppins"/>
                <a:sym typeface="Poppins"/>
              </a:rPr>
              <a:t>GOODLUCK</a:t>
            </a:r>
            <a:endParaRPr b="1" i="0" sz="8000" u="none" cap="none" strike="noStrike">
              <a:solidFill>
                <a:srgbClr val="FEE599"/>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8" name="Shape 108"/>
        <p:cNvGrpSpPr/>
        <p:nvPr/>
      </p:nvGrpSpPr>
      <p:grpSpPr>
        <a:xfrm>
          <a:off x="0" y="0"/>
          <a:ext cx="0" cy="0"/>
          <a:chOff x="0" y="0"/>
          <a:chExt cx="0" cy="0"/>
        </a:xfrm>
      </p:grpSpPr>
      <p:cxnSp>
        <p:nvCxnSpPr>
          <p:cNvPr id="109" name="Google Shape;109;g2c485136c5b_0_100"/>
          <p:cNvCxnSpPr/>
          <p:nvPr/>
        </p:nvCxnSpPr>
        <p:spPr>
          <a:xfrm>
            <a:off x="6095214" y="871146"/>
            <a:ext cx="736800" cy="0"/>
          </a:xfrm>
          <a:prstGeom prst="straightConnector1">
            <a:avLst/>
          </a:prstGeom>
          <a:noFill/>
          <a:ln cap="flat" cmpd="sng" w="57150">
            <a:solidFill>
              <a:schemeClr val="accent4"/>
            </a:solidFill>
            <a:prstDash val="solid"/>
            <a:miter lim="800000"/>
            <a:headEnd len="sm" w="sm" type="none"/>
            <a:tailEnd len="sm" w="sm" type="none"/>
          </a:ln>
        </p:spPr>
      </p:cxnSp>
      <p:pic>
        <p:nvPicPr>
          <p:cNvPr descr="A large building with many people and a farm&#10;&#10;Description automatically generated with medium confidence" id="110" name="Google Shape;110;g2c485136c5b_0_100"/>
          <p:cNvPicPr preferRelativeResize="0"/>
          <p:nvPr/>
        </p:nvPicPr>
        <p:blipFill rotWithShape="1">
          <a:blip r:embed="rId3">
            <a:alphaModFix/>
          </a:blip>
          <a:srcRect b="0" l="0" r="0" t="0"/>
          <a:stretch/>
        </p:blipFill>
        <p:spPr>
          <a:xfrm>
            <a:off x="0" y="-1"/>
            <a:ext cx="12192002" cy="6867331"/>
          </a:xfrm>
          <a:prstGeom prst="rect">
            <a:avLst/>
          </a:prstGeom>
          <a:noFill/>
          <a:ln>
            <a:noFill/>
          </a:ln>
        </p:spPr>
      </p:pic>
      <p:sp>
        <p:nvSpPr>
          <p:cNvPr id="111" name="Google Shape;111;g2c485136c5b_0_100"/>
          <p:cNvSpPr/>
          <p:nvPr/>
        </p:nvSpPr>
        <p:spPr>
          <a:xfrm>
            <a:off x="-359922" y="-187001"/>
            <a:ext cx="12839700" cy="8153400"/>
          </a:xfrm>
          <a:prstGeom prst="rect">
            <a:avLst/>
          </a:prstGeom>
          <a:solidFill>
            <a:srgbClr val="000000">
              <a:alpha val="8902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2" name="Google Shape;112;g2c485136c5b_0_100"/>
          <p:cNvSpPr/>
          <p:nvPr/>
        </p:nvSpPr>
        <p:spPr>
          <a:xfrm rot="-5217951">
            <a:off x="3756054" y="651939"/>
            <a:ext cx="4607859" cy="4352502"/>
          </a:xfrm>
          <a:prstGeom prst="flowChartConnector">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3" name="Google Shape;113;g2c485136c5b_0_100"/>
          <p:cNvSpPr/>
          <p:nvPr/>
        </p:nvSpPr>
        <p:spPr>
          <a:xfrm rot="5552024">
            <a:off x="5185785" y="1960129"/>
            <a:ext cx="1791551" cy="1872032"/>
          </a:xfrm>
          <a:prstGeom prst="flowChartConnector">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4" name="Google Shape;114;g2c485136c5b_0_100"/>
          <p:cNvSpPr txBox="1"/>
          <p:nvPr/>
        </p:nvSpPr>
        <p:spPr>
          <a:xfrm>
            <a:off x="1565380" y="353283"/>
            <a:ext cx="7082700" cy="585000"/>
          </a:xfrm>
          <a:prstGeom prst="rect">
            <a:avLst/>
          </a:prstGeom>
          <a:noFill/>
          <a:ln>
            <a:noFill/>
          </a:ln>
        </p:spPr>
        <p:txBody>
          <a:bodyPr anchorCtr="0" anchor="t" bIns="45700" lIns="91425" spcFirstLastPara="1" rIns="91425" wrap="square" tIns="45700">
            <a:spAutoFit/>
          </a:bodyPr>
          <a:lstStyle/>
          <a:p>
            <a:pPr indent="0" lvl="0" marL="0" rtl="0" algn="ctr">
              <a:spcBef>
                <a:spcPts val="0"/>
              </a:spcBef>
              <a:spcAft>
                <a:spcPts val="0"/>
              </a:spcAft>
              <a:buClr>
                <a:schemeClr val="dk1"/>
              </a:buClr>
              <a:buSzPts val="1100"/>
              <a:buFont typeface="Arial"/>
              <a:buNone/>
            </a:pPr>
            <a:r>
              <a:rPr b="1" lang="en-US" sz="3200">
                <a:solidFill>
                  <a:schemeClr val="lt1"/>
                </a:solidFill>
                <a:latin typeface="Calibri"/>
                <a:ea typeface="Calibri"/>
                <a:cs typeface="Calibri"/>
                <a:sym typeface="Calibri"/>
              </a:rPr>
              <a:t>Introduction:  What is Git?</a:t>
            </a:r>
            <a:endParaRPr b="1" sz="3200">
              <a:solidFill>
                <a:schemeClr val="lt1"/>
              </a:solidFill>
              <a:latin typeface="Calibri"/>
              <a:ea typeface="Calibri"/>
              <a:cs typeface="Calibri"/>
              <a:sym typeface="Calibri"/>
            </a:endParaRPr>
          </a:p>
        </p:txBody>
      </p:sp>
      <p:sp>
        <p:nvSpPr>
          <p:cNvPr id="115" name="Google Shape;115;g2c485136c5b_0_100"/>
          <p:cNvSpPr txBox="1"/>
          <p:nvPr/>
        </p:nvSpPr>
        <p:spPr>
          <a:xfrm>
            <a:off x="304075" y="1537775"/>
            <a:ext cx="11544300" cy="383100"/>
          </a:xfrm>
          <a:prstGeom prst="rect">
            <a:avLst/>
          </a:prstGeom>
          <a:noFill/>
          <a:ln>
            <a:noFill/>
          </a:ln>
        </p:spPr>
        <p:txBody>
          <a:bodyPr anchorCtr="0" anchor="t" bIns="45700" lIns="91425" spcFirstLastPara="1" rIns="91425" wrap="square" tIns="45700">
            <a:spAutoFit/>
          </a:bodyPr>
          <a:lstStyle/>
          <a:p>
            <a:pPr indent="0" lvl="0" marL="0" rtl="0" algn="l">
              <a:lnSpc>
                <a:spcPct val="90000"/>
              </a:lnSpc>
              <a:spcBef>
                <a:spcPts val="0"/>
              </a:spcBef>
              <a:spcAft>
                <a:spcPts val="0"/>
              </a:spcAft>
              <a:buClr>
                <a:schemeClr val="dk1"/>
              </a:buClr>
              <a:buSzPts val="1100"/>
              <a:buFont typeface="Arial"/>
              <a:buNone/>
            </a:pPr>
            <a:r>
              <a:rPr b="1" lang="en-US" sz="2100">
                <a:solidFill>
                  <a:schemeClr val="lt1"/>
                </a:solidFill>
                <a:latin typeface="Calibri"/>
                <a:ea typeface="Calibri"/>
                <a:cs typeface="Calibri"/>
                <a:sym typeface="Calibri"/>
              </a:rPr>
              <a:t>Here is summary of how different users interact with GitHub through Git: </a:t>
            </a:r>
            <a:endParaRPr b="1" sz="2100">
              <a:solidFill>
                <a:schemeClr val="lt1"/>
              </a:solidFill>
              <a:latin typeface="Calibri"/>
              <a:ea typeface="Calibri"/>
              <a:cs typeface="Calibri"/>
              <a:sym typeface="Calibri"/>
            </a:endParaRPr>
          </a:p>
        </p:txBody>
      </p:sp>
      <p:pic>
        <p:nvPicPr>
          <p:cNvPr id="116" name="Google Shape;116;g2c485136c5b_0_100"/>
          <p:cNvPicPr preferRelativeResize="0"/>
          <p:nvPr/>
        </p:nvPicPr>
        <p:blipFill rotWithShape="1">
          <a:blip r:embed="rId4">
            <a:alphaModFix/>
          </a:blip>
          <a:srcRect b="4825" l="0" r="4269" t="0"/>
          <a:stretch/>
        </p:blipFill>
        <p:spPr>
          <a:xfrm>
            <a:off x="303750" y="2116975"/>
            <a:ext cx="11812049" cy="44823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20" name="Shape 120"/>
        <p:cNvGrpSpPr/>
        <p:nvPr/>
      </p:nvGrpSpPr>
      <p:grpSpPr>
        <a:xfrm>
          <a:off x="0" y="0"/>
          <a:ext cx="0" cy="0"/>
          <a:chOff x="0" y="0"/>
          <a:chExt cx="0" cy="0"/>
        </a:xfrm>
      </p:grpSpPr>
      <p:cxnSp>
        <p:nvCxnSpPr>
          <p:cNvPr id="121" name="Google Shape;121;g2c485136c5b_0_114"/>
          <p:cNvCxnSpPr/>
          <p:nvPr/>
        </p:nvCxnSpPr>
        <p:spPr>
          <a:xfrm>
            <a:off x="6095214" y="871146"/>
            <a:ext cx="736800" cy="0"/>
          </a:xfrm>
          <a:prstGeom prst="straightConnector1">
            <a:avLst/>
          </a:prstGeom>
          <a:noFill/>
          <a:ln cap="flat" cmpd="sng" w="57150">
            <a:solidFill>
              <a:schemeClr val="accent4"/>
            </a:solidFill>
            <a:prstDash val="solid"/>
            <a:miter lim="800000"/>
            <a:headEnd len="sm" w="sm" type="none"/>
            <a:tailEnd len="sm" w="sm" type="none"/>
          </a:ln>
        </p:spPr>
      </p:cxnSp>
      <p:pic>
        <p:nvPicPr>
          <p:cNvPr descr="A large building with many people and a farm&#10;&#10;Description automatically generated with medium confidence" id="122" name="Google Shape;122;g2c485136c5b_0_114"/>
          <p:cNvPicPr preferRelativeResize="0"/>
          <p:nvPr/>
        </p:nvPicPr>
        <p:blipFill rotWithShape="1">
          <a:blip r:embed="rId3">
            <a:alphaModFix/>
          </a:blip>
          <a:srcRect b="0" l="0" r="0" t="0"/>
          <a:stretch/>
        </p:blipFill>
        <p:spPr>
          <a:xfrm>
            <a:off x="0" y="-1"/>
            <a:ext cx="12192002" cy="6867331"/>
          </a:xfrm>
          <a:prstGeom prst="rect">
            <a:avLst/>
          </a:prstGeom>
          <a:noFill/>
          <a:ln>
            <a:noFill/>
          </a:ln>
        </p:spPr>
      </p:pic>
      <p:sp>
        <p:nvSpPr>
          <p:cNvPr id="123" name="Google Shape;123;g2c485136c5b_0_114"/>
          <p:cNvSpPr/>
          <p:nvPr/>
        </p:nvSpPr>
        <p:spPr>
          <a:xfrm>
            <a:off x="-359922" y="-187001"/>
            <a:ext cx="12839700" cy="8153400"/>
          </a:xfrm>
          <a:prstGeom prst="rect">
            <a:avLst/>
          </a:prstGeom>
          <a:solidFill>
            <a:srgbClr val="000000">
              <a:alpha val="8902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24" name="Google Shape;124;g2c485136c5b_0_114"/>
          <p:cNvSpPr/>
          <p:nvPr/>
        </p:nvSpPr>
        <p:spPr>
          <a:xfrm rot="-5217951">
            <a:off x="3756054" y="651939"/>
            <a:ext cx="4607859" cy="4352502"/>
          </a:xfrm>
          <a:prstGeom prst="flowChartConnector">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25" name="Google Shape;125;g2c485136c5b_0_114"/>
          <p:cNvSpPr/>
          <p:nvPr/>
        </p:nvSpPr>
        <p:spPr>
          <a:xfrm rot="5552024">
            <a:off x="5185785" y="1960129"/>
            <a:ext cx="1791551" cy="1872032"/>
          </a:xfrm>
          <a:prstGeom prst="flowChartConnector">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26" name="Google Shape;126;g2c485136c5b_0_114"/>
          <p:cNvSpPr txBox="1"/>
          <p:nvPr/>
        </p:nvSpPr>
        <p:spPr>
          <a:xfrm>
            <a:off x="1565373" y="353275"/>
            <a:ext cx="9946800" cy="585000"/>
          </a:xfrm>
          <a:prstGeom prst="rect">
            <a:avLst/>
          </a:prstGeom>
          <a:noFill/>
          <a:ln>
            <a:noFill/>
          </a:ln>
        </p:spPr>
        <p:txBody>
          <a:bodyPr anchorCtr="0" anchor="t" bIns="45700" lIns="91425" spcFirstLastPara="1" rIns="91425" wrap="square" tIns="45700">
            <a:spAutoFit/>
          </a:bodyPr>
          <a:lstStyle/>
          <a:p>
            <a:pPr indent="0" lvl="0" marL="0" rtl="0" algn="ctr">
              <a:spcBef>
                <a:spcPts val="0"/>
              </a:spcBef>
              <a:spcAft>
                <a:spcPts val="0"/>
              </a:spcAft>
              <a:buClr>
                <a:schemeClr val="dk1"/>
              </a:buClr>
              <a:buSzPts val="1100"/>
              <a:buFont typeface="Arial"/>
              <a:buNone/>
            </a:pPr>
            <a:r>
              <a:rPr b="1" lang="en-US" sz="3200">
                <a:solidFill>
                  <a:schemeClr val="lt1"/>
                </a:solidFill>
                <a:latin typeface="Calibri"/>
                <a:ea typeface="Calibri"/>
                <a:cs typeface="Calibri"/>
                <a:sym typeface="Calibri"/>
              </a:rPr>
              <a:t>Getting started with GitHub: Creating GitHub Accoun</a:t>
            </a:r>
            <a:r>
              <a:rPr b="1" lang="en-US" sz="3200">
                <a:solidFill>
                  <a:schemeClr val="lt1"/>
                </a:solidFill>
                <a:latin typeface="Calibri"/>
                <a:ea typeface="Calibri"/>
                <a:cs typeface="Calibri"/>
                <a:sym typeface="Calibri"/>
              </a:rPr>
              <a:t>t</a:t>
            </a:r>
            <a:endParaRPr b="1" sz="3200">
              <a:solidFill>
                <a:schemeClr val="lt1"/>
              </a:solidFill>
              <a:latin typeface="Calibri"/>
              <a:ea typeface="Calibri"/>
              <a:cs typeface="Calibri"/>
              <a:sym typeface="Calibri"/>
            </a:endParaRPr>
          </a:p>
        </p:txBody>
      </p:sp>
      <p:sp>
        <p:nvSpPr>
          <p:cNvPr id="127" name="Google Shape;127;g2c485136c5b_0_114"/>
          <p:cNvSpPr txBox="1"/>
          <p:nvPr/>
        </p:nvSpPr>
        <p:spPr>
          <a:xfrm>
            <a:off x="337975" y="1586575"/>
            <a:ext cx="5652300" cy="47715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US" sz="2400">
                <a:solidFill>
                  <a:schemeClr val="lt1"/>
                </a:solidFill>
                <a:latin typeface="Calibri"/>
                <a:ea typeface="Calibri"/>
                <a:cs typeface="Calibri"/>
                <a:sym typeface="Calibri"/>
              </a:rPr>
              <a:t>Let's start by creating a GitHub account. Here's how:</a:t>
            </a:r>
            <a:endParaRPr sz="2400">
              <a:solidFill>
                <a:schemeClr val="lt1"/>
              </a:solidFill>
              <a:latin typeface="Calibri"/>
              <a:ea typeface="Calibri"/>
              <a:cs typeface="Calibri"/>
              <a:sym typeface="Calibri"/>
            </a:endParaRPr>
          </a:p>
          <a:p>
            <a:pPr indent="-381000" lvl="0" marL="457200" rtl="0" algn="just">
              <a:spcBef>
                <a:spcPts val="1200"/>
              </a:spcBef>
              <a:spcAft>
                <a:spcPts val="0"/>
              </a:spcAft>
              <a:buClr>
                <a:schemeClr val="lt1"/>
              </a:buClr>
              <a:buSzPts val="2400"/>
              <a:buFont typeface="Georgia"/>
              <a:buChar char="●"/>
            </a:pPr>
            <a:r>
              <a:rPr b="1" lang="en-US" sz="2400">
                <a:solidFill>
                  <a:schemeClr val="lt1"/>
                </a:solidFill>
                <a:latin typeface="Calibri"/>
                <a:ea typeface="Calibri"/>
                <a:cs typeface="Calibri"/>
                <a:sym typeface="Calibri"/>
              </a:rPr>
              <a:t>Step 1:</a:t>
            </a:r>
            <a:br>
              <a:rPr lang="en-US" sz="2400">
                <a:solidFill>
                  <a:schemeClr val="lt1"/>
                </a:solidFill>
                <a:latin typeface="Calibri"/>
                <a:ea typeface="Calibri"/>
                <a:cs typeface="Calibri"/>
                <a:sym typeface="Calibri"/>
              </a:rPr>
            </a:br>
            <a:br>
              <a:rPr lang="en-US" sz="2400">
                <a:solidFill>
                  <a:schemeClr val="lt1"/>
                </a:solidFill>
                <a:latin typeface="Calibri"/>
                <a:ea typeface="Calibri"/>
                <a:cs typeface="Calibri"/>
                <a:sym typeface="Calibri"/>
              </a:rPr>
            </a:br>
            <a:r>
              <a:rPr lang="en-US" sz="2400">
                <a:solidFill>
                  <a:schemeClr val="lt1"/>
                </a:solidFill>
                <a:latin typeface="Calibri"/>
                <a:ea typeface="Calibri"/>
                <a:cs typeface="Calibri"/>
                <a:sym typeface="Calibri"/>
              </a:rPr>
              <a:t>Follow this </a:t>
            </a:r>
            <a:r>
              <a:rPr b="1" lang="en-US" sz="2400" u="sng">
                <a:solidFill>
                  <a:schemeClr val="lt1"/>
                </a:solidFill>
                <a:latin typeface="Calibri"/>
                <a:ea typeface="Calibri"/>
                <a:cs typeface="Calibri"/>
                <a:sym typeface="Calibri"/>
                <a:hlinkClick r:id="rId4">
                  <a:extLst>
                    <a:ext uri="{A12FA001-AC4F-418D-AE19-62706E023703}">
                      <ahyp:hlinkClr val="tx"/>
                    </a:ext>
                  </a:extLst>
                </a:hlinkClick>
              </a:rPr>
              <a:t>link</a:t>
            </a:r>
            <a:r>
              <a:rPr lang="en-US" sz="2400">
                <a:solidFill>
                  <a:schemeClr val="lt1"/>
                </a:solidFill>
                <a:latin typeface="Calibri"/>
                <a:ea typeface="Calibri"/>
                <a:cs typeface="Calibri"/>
                <a:sym typeface="Calibri"/>
              </a:rPr>
              <a:t> to begin setting up your GitHub account.</a:t>
            </a:r>
            <a:br>
              <a:rPr lang="en-US" sz="2400">
                <a:solidFill>
                  <a:schemeClr val="lt1"/>
                </a:solidFill>
                <a:latin typeface="Calibri"/>
                <a:ea typeface="Calibri"/>
                <a:cs typeface="Calibri"/>
                <a:sym typeface="Calibri"/>
              </a:rPr>
            </a:br>
            <a:endParaRPr sz="2400">
              <a:solidFill>
                <a:schemeClr val="lt1"/>
              </a:solidFill>
              <a:latin typeface="Calibri"/>
              <a:ea typeface="Calibri"/>
              <a:cs typeface="Calibri"/>
              <a:sym typeface="Calibri"/>
            </a:endParaRPr>
          </a:p>
          <a:p>
            <a:pPr indent="-381000" lvl="0" marL="457200" rtl="0" algn="just">
              <a:spcBef>
                <a:spcPts val="0"/>
              </a:spcBef>
              <a:spcAft>
                <a:spcPts val="0"/>
              </a:spcAft>
              <a:buClr>
                <a:schemeClr val="lt1"/>
              </a:buClr>
              <a:buSzPts val="2400"/>
              <a:buFont typeface="Georgia"/>
              <a:buChar char="●"/>
            </a:pPr>
            <a:r>
              <a:rPr b="1" lang="en-US" sz="2400">
                <a:solidFill>
                  <a:schemeClr val="lt1"/>
                </a:solidFill>
                <a:latin typeface="Calibri"/>
                <a:ea typeface="Calibri"/>
                <a:cs typeface="Calibri"/>
                <a:sym typeface="Calibri"/>
              </a:rPr>
              <a:t>Step 2:</a:t>
            </a:r>
            <a:br>
              <a:rPr lang="en-US" sz="2400">
                <a:solidFill>
                  <a:schemeClr val="lt1"/>
                </a:solidFill>
                <a:latin typeface="Calibri"/>
                <a:ea typeface="Calibri"/>
                <a:cs typeface="Calibri"/>
                <a:sym typeface="Calibri"/>
              </a:rPr>
            </a:br>
            <a:br>
              <a:rPr lang="en-US" sz="2400">
                <a:solidFill>
                  <a:schemeClr val="lt1"/>
                </a:solidFill>
                <a:latin typeface="Calibri"/>
                <a:ea typeface="Calibri"/>
                <a:cs typeface="Calibri"/>
                <a:sym typeface="Calibri"/>
              </a:rPr>
            </a:br>
            <a:r>
              <a:rPr lang="en-US" sz="2400">
                <a:solidFill>
                  <a:schemeClr val="lt1"/>
                </a:solidFill>
                <a:latin typeface="Calibri"/>
                <a:ea typeface="Calibri"/>
                <a:cs typeface="Calibri"/>
                <a:sym typeface="Calibri"/>
              </a:rPr>
              <a:t>Fill in your information and move forward with the verification process, opting for the free plan.</a:t>
            </a:r>
            <a:endParaRPr sz="2400">
              <a:solidFill>
                <a:schemeClr val="lt1"/>
              </a:solidFill>
              <a:latin typeface="Calibri"/>
              <a:ea typeface="Calibri"/>
              <a:cs typeface="Calibri"/>
              <a:sym typeface="Calibri"/>
            </a:endParaRPr>
          </a:p>
        </p:txBody>
      </p:sp>
      <p:pic>
        <p:nvPicPr>
          <p:cNvPr id="128" name="Google Shape;128;g2c485136c5b_0_114"/>
          <p:cNvPicPr preferRelativeResize="0"/>
          <p:nvPr/>
        </p:nvPicPr>
        <p:blipFill rotWithShape="1">
          <a:blip r:embed="rId5">
            <a:alphaModFix/>
          </a:blip>
          <a:srcRect b="16166" l="1659" r="2417" t="14480"/>
          <a:stretch/>
        </p:blipFill>
        <p:spPr>
          <a:xfrm>
            <a:off x="6191868" y="1628578"/>
            <a:ext cx="6093532" cy="4687488"/>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2" name="Shape 132"/>
        <p:cNvGrpSpPr/>
        <p:nvPr/>
      </p:nvGrpSpPr>
      <p:grpSpPr>
        <a:xfrm>
          <a:off x="0" y="0"/>
          <a:ext cx="0" cy="0"/>
          <a:chOff x="0" y="0"/>
          <a:chExt cx="0" cy="0"/>
        </a:xfrm>
      </p:grpSpPr>
      <p:cxnSp>
        <p:nvCxnSpPr>
          <p:cNvPr id="133" name="Google Shape;133;g2c485136c5b_0_128"/>
          <p:cNvCxnSpPr/>
          <p:nvPr/>
        </p:nvCxnSpPr>
        <p:spPr>
          <a:xfrm>
            <a:off x="6095214" y="871146"/>
            <a:ext cx="736800" cy="0"/>
          </a:xfrm>
          <a:prstGeom prst="straightConnector1">
            <a:avLst/>
          </a:prstGeom>
          <a:noFill/>
          <a:ln cap="flat" cmpd="sng" w="57150">
            <a:solidFill>
              <a:schemeClr val="accent4"/>
            </a:solidFill>
            <a:prstDash val="solid"/>
            <a:miter lim="800000"/>
            <a:headEnd len="sm" w="sm" type="none"/>
            <a:tailEnd len="sm" w="sm" type="none"/>
          </a:ln>
        </p:spPr>
      </p:cxnSp>
      <p:pic>
        <p:nvPicPr>
          <p:cNvPr descr="A large building with many people and a farm&#10;&#10;Description automatically generated with medium confidence" id="134" name="Google Shape;134;g2c485136c5b_0_128"/>
          <p:cNvPicPr preferRelativeResize="0"/>
          <p:nvPr/>
        </p:nvPicPr>
        <p:blipFill rotWithShape="1">
          <a:blip r:embed="rId3">
            <a:alphaModFix/>
          </a:blip>
          <a:srcRect b="0" l="0" r="0" t="0"/>
          <a:stretch/>
        </p:blipFill>
        <p:spPr>
          <a:xfrm>
            <a:off x="0" y="-1"/>
            <a:ext cx="12192002" cy="6867331"/>
          </a:xfrm>
          <a:prstGeom prst="rect">
            <a:avLst/>
          </a:prstGeom>
          <a:noFill/>
          <a:ln>
            <a:noFill/>
          </a:ln>
        </p:spPr>
      </p:pic>
      <p:sp>
        <p:nvSpPr>
          <p:cNvPr id="135" name="Google Shape;135;g2c485136c5b_0_128"/>
          <p:cNvSpPr/>
          <p:nvPr/>
        </p:nvSpPr>
        <p:spPr>
          <a:xfrm>
            <a:off x="-359922" y="-187001"/>
            <a:ext cx="12839700" cy="8153400"/>
          </a:xfrm>
          <a:prstGeom prst="rect">
            <a:avLst/>
          </a:prstGeom>
          <a:solidFill>
            <a:srgbClr val="000000">
              <a:alpha val="8902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36" name="Google Shape;136;g2c485136c5b_0_128"/>
          <p:cNvSpPr/>
          <p:nvPr/>
        </p:nvSpPr>
        <p:spPr>
          <a:xfrm rot="-5217951">
            <a:off x="3756054" y="651939"/>
            <a:ext cx="4607859" cy="4352502"/>
          </a:xfrm>
          <a:prstGeom prst="flowChartConnector">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37" name="Google Shape;137;g2c485136c5b_0_128"/>
          <p:cNvSpPr/>
          <p:nvPr/>
        </p:nvSpPr>
        <p:spPr>
          <a:xfrm rot="5552024">
            <a:off x="5185785" y="1960129"/>
            <a:ext cx="1791551" cy="1872032"/>
          </a:xfrm>
          <a:prstGeom prst="flowChartConnector">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38" name="Google Shape;138;g2c485136c5b_0_128"/>
          <p:cNvSpPr txBox="1"/>
          <p:nvPr/>
        </p:nvSpPr>
        <p:spPr>
          <a:xfrm>
            <a:off x="1565373" y="353275"/>
            <a:ext cx="9946800" cy="585000"/>
          </a:xfrm>
          <a:prstGeom prst="rect">
            <a:avLst/>
          </a:prstGeom>
          <a:noFill/>
          <a:ln>
            <a:noFill/>
          </a:ln>
        </p:spPr>
        <p:txBody>
          <a:bodyPr anchorCtr="0" anchor="t" bIns="45700" lIns="91425" spcFirstLastPara="1" rIns="91425" wrap="square" tIns="45700">
            <a:spAutoFit/>
          </a:bodyPr>
          <a:lstStyle/>
          <a:p>
            <a:pPr indent="0" lvl="0" marL="0" rtl="0" algn="ctr">
              <a:spcBef>
                <a:spcPts val="0"/>
              </a:spcBef>
              <a:spcAft>
                <a:spcPts val="0"/>
              </a:spcAft>
              <a:buClr>
                <a:schemeClr val="dk1"/>
              </a:buClr>
              <a:buSzPts val="1100"/>
              <a:buFont typeface="Arial"/>
              <a:buNone/>
            </a:pPr>
            <a:r>
              <a:rPr b="1" lang="en-US" sz="3200">
                <a:solidFill>
                  <a:schemeClr val="lt1"/>
                </a:solidFill>
                <a:latin typeface="Calibri"/>
                <a:ea typeface="Calibri"/>
                <a:cs typeface="Calibri"/>
                <a:sym typeface="Calibri"/>
              </a:rPr>
              <a:t>Setting up Git on Windows: Installing Git</a:t>
            </a:r>
            <a:endParaRPr b="1" sz="3200">
              <a:solidFill>
                <a:schemeClr val="lt1"/>
              </a:solidFill>
              <a:latin typeface="Calibri"/>
              <a:ea typeface="Calibri"/>
              <a:cs typeface="Calibri"/>
              <a:sym typeface="Calibri"/>
            </a:endParaRPr>
          </a:p>
        </p:txBody>
      </p:sp>
      <p:pic>
        <p:nvPicPr>
          <p:cNvPr id="139" name="Google Shape;139;g2c485136c5b_0_128"/>
          <p:cNvPicPr preferRelativeResize="0"/>
          <p:nvPr/>
        </p:nvPicPr>
        <p:blipFill rotWithShape="1">
          <a:blip r:embed="rId4">
            <a:alphaModFix/>
          </a:blip>
          <a:srcRect b="8106" l="2639" r="2743" t="8754"/>
          <a:stretch/>
        </p:blipFill>
        <p:spPr>
          <a:xfrm>
            <a:off x="6478775" y="1822353"/>
            <a:ext cx="5441400" cy="4306324"/>
          </a:xfrm>
          <a:prstGeom prst="rect">
            <a:avLst/>
          </a:prstGeom>
          <a:noFill/>
          <a:ln>
            <a:noFill/>
          </a:ln>
        </p:spPr>
      </p:pic>
      <p:sp>
        <p:nvSpPr>
          <p:cNvPr id="140" name="Google Shape;140;g2c485136c5b_0_128"/>
          <p:cNvSpPr txBox="1"/>
          <p:nvPr/>
        </p:nvSpPr>
        <p:spPr>
          <a:xfrm>
            <a:off x="506075" y="1929475"/>
            <a:ext cx="5728200" cy="29244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US" sz="2400">
                <a:solidFill>
                  <a:schemeClr val="lt1"/>
                </a:solidFill>
                <a:latin typeface="Calibri"/>
                <a:ea typeface="Calibri"/>
                <a:cs typeface="Calibri"/>
                <a:sym typeface="Calibri"/>
              </a:rPr>
              <a:t>For macOS users, please proceed to the specified </a:t>
            </a:r>
            <a:r>
              <a:rPr b="1" lang="en-US" sz="2400" u="sng">
                <a:solidFill>
                  <a:schemeClr val="lt1"/>
                </a:solidFill>
                <a:latin typeface="Calibri"/>
                <a:ea typeface="Calibri"/>
                <a:cs typeface="Calibri"/>
                <a:sym typeface="Calibri"/>
                <a:hlinkClick action="ppaction://hlinksldjump" r:id="rId5">
                  <a:extLst>
                    <a:ext uri="{A12FA001-AC4F-418D-AE19-62706E023703}">
                      <ahyp:hlinkClr val="tx"/>
                    </a:ext>
                  </a:extLst>
                </a:hlinkClick>
              </a:rPr>
              <a:t>link</a:t>
            </a:r>
            <a:r>
              <a:rPr lang="en-US" sz="2400">
                <a:solidFill>
                  <a:schemeClr val="lt1"/>
                </a:solidFill>
                <a:latin typeface="Calibri"/>
                <a:ea typeface="Calibri"/>
                <a:cs typeface="Calibri"/>
                <a:sym typeface="Calibri"/>
              </a:rPr>
              <a:t>.</a:t>
            </a:r>
            <a:br>
              <a:rPr lang="en-US" sz="2400">
                <a:solidFill>
                  <a:schemeClr val="lt1"/>
                </a:solidFill>
                <a:latin typeface="Calibri"/>
                <a:ea typeface="Calibri"/>
                <a:cs typeface="Calibri"/>
                <a:sym typeface="Calibri"/>
              </a:rPr>
            </a:br>
            <a:endParaRPr sz="2400">
              <a:solidFill>
                <a:schemeClr val="lt1"/>
              </a:solidFill>
              <a:latin typeface="Calibri"/>
              <a:ea typeface="Calibri"/>
              <a:cs typeface="Calibri"/>
              <a:sym typeface="Calibri"/>
            </a:endParaRPr>
          </a:p>
          <a:p>
            <a:pPr indent="-381000" lvl="0" marL="457200" rtl="0" algn="just">
              <a:spcBef>
                <a:spcPts val="1200"/>
              </a:spcBef>
              <a:spcAft>
                <a:spcPts val="0"/>
              </a:spcAft>
              <a:buClr>
                <a:schemeClr val="lt1"/>
              </a:buClr>
              <a:buSzPts val="2400"/>
              <a:buFont typeface="Georgia"/>
              <a:buChar char="●"/>
            </a:pPr>
            <a:r>
              <a:rPr b="1" lang="en-US" sz="2400">
                <a:solidFill>
                  <a:schemeClr val="lt1"/>
                </a:solidFill>
                <a:latin typeface="Calibri"/>
                <a:ea typeface="Calibri"/>
                <a:cs typeface="Calibri"/>
                <a:sym typeface="Calibri"/>
              </a:rPr>
              <a:t>Step 3:</a:t>
            </a:r>
            <a:br>
              <a:rPr lang="en-US" sz="2400">
                <a:solidFill>
                  <a:schemeClr val="lt1"/>
                </a:solidFill>
                <a:latin typeface="Calibri"/>
                <a:ea typeface="Calibri"/>
                <a:cs typeface="Calibri"/>
                <a:sym typeface="Calibri"/>
              </a:rPr>
            </a:br>
            <a:br>
              <a:rPr lang="en-US" sz="2400">
                <a:solidFill>
                  <a:schemeClr val="lt1"/>
                </a:solidFill>
                <a:latin typeface="Calibri"/>
                <a:ea typeface="Calibri"/>
                <a:cs typeface="Calibri"/>
                <a:sym typeface="Calibri"/>
              </a:rPr>
            </a:br>
            <a:r>
              <a:rPr lang="en-US" sz="2400">
                <a:solidFill>
                  <a:schemeClr val="lt1"/>
                </a:solidFill>
                <a:latin typeface="Calibri"/>
                <a:ea typeface="Calibri"/>
                <a:cs typeface="Calibri"/>
                <a:sym typeface="Calibri"/>
              </a:rPr>
              <a:t>Windows users can download the appropriate version by visiting this </a:t>
            </a:r>
            <a:r>
              <a:rPr b="1" lang="en-US" sz="2400" u="sng">
                <a:solidFill>
                  <a:schemeClr val="lt1"/>
                </a:solidFill>
                <a:latin typeface="Calibri"/>
                <a:ea typeface="Calibri"/>
                <a:cs typeface="Calibri"/>
                <a:sym typeface="Calibri"/>
                <a:hlinkClick r:id="rId6">
                  <a:extLst>
                    <a:ext uri="{A12FA001-AC4F-418D-AE19-62706E023703}">
                      <ahyp:hlinkClr val="tx"/>
                    </a:ext>
                  </a:extLst>
                </a:hlinkClick>
              </a:rPr>
              <a:t>link</a:t>
            </a:r>
            <a:r>
              <a:rPr lang="en-US" sz="2400">
                <a:solidFill>
                  <a:schemeClr val="lt1"/>
                </a:solidFill>
                <a:latin typeface="Calibri"/>
                <a:ea typeface="Calibri"/>
                <a:cs typeface="Calibri"/>
                <a:sym typeface="Calibri"/>
              </a:rPr>
              <a:t>.</a:t>
            </a:r>
            <a:endParaRPr sz="2400">
              <a:solidFill>
                <a:schemeClr val="lt1"/>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4" name="Shape 144"/>
        <p:cNvGrpSpPr/>
        <p:nvPr/>
      </p:nvGrpSpPr>
      <p:grpSpPr>
        <a:xfrm>
          <a:off x="0" y="0"/>
          <a:ext cx="0" cy="0"/>
          <a:chOff x="0" y="0"/>
          <a:chExt cx="0" cy="0"/>
        </a:xfrm>
      </p:grpSpPr>
      <p:cxnSp>
        <p:nvCxnSpPr>
          <p:cNvPr id="145" name="Google Shape;145;g2c485136c5b_0_144"/>
          <p:cNvCxnSpPr/>
          <p:nvPr/>
        </p:nvCxnSpPr>
        <p:spPr>
          <a:xfrm>
            <a:off x="6095214" y="871146"/>
            <a:ext cx="736800" cy="0"/>
          </a:xfrm>
          <a:prstGeom prst="straightConnector1">
            <a:avLst/>
          </a:prstGeom>
          <a:noFill/>
          <a:ln cap="flat" cmpd="sng" w="57150">
            <a:solidFill>
              <a:schemeClr val="accent4"/>
            </a:solidFill>
            <a:prstDash val="solid"/>
            <a:miter lim="800000"/>
            <a:headEnd len="sm" w="sm" type="none"/>
            <a:tailEnd len="sm" w="sm" type="none"/>
          </a:ln>
        </p:spPr>
      </p:cxnSp>
      <p:pic>
        <p:nvPicPr>
          <p:cNvPr descr="A large building with many people and a farm&#10;&#10;Description automatically generated with medium confidence" id="146" name="Google Shape;146;g2c485136c5b_0_144"/>
          <p:cNvPicPr preferRelativeResize="0"/>
          <p:nvPr/>
        </p:nvPicPr>
        <p:blipFill rotWithShape="1">
          <a:blip r:embed="rId3">
            <a:alphaModFix/>
          </a:blip>
          <a:srcRect b="0" l="0" r="0" t="0"/>
          <a:stretch/>
        </p:blipFill>
        <p:spPr>
          <a:xfrm>
            <a:off x="0" y="-1"/>
            <a:ext cx="12192002" cy="6867331"/>
          </a:xfrm>
          <a:prstGeom prst="rect">
            <a:avLst/>
          </a:prstGeom>
          <a:noFill/>
          <a:ln>
            <a:noFill/>
          </a:ln>
        </p:spPr>
      </p:pic>
      <p:sp>
        <p:nvSpPr>
          <p:cNvPr id="147" name="Google Shape;147;g2c485136c5b_0_144"/>
          <p:cNvSpPr/>
          <p:nvPr/>
        </p:nvSpPr>
        <p:spPr>
          <a:xfrm>
            <a:off x="-359922" y="-187001"/>
            <a:ext cx="12839700" cy="8153400"/>
          </a:xfrm>
          <a:prstGeom prst="rect">
            <a:avLst/>
          </a:prstGeom>
          <a:solidFill>
            <a:srgbClr val="000000">
              <a:alpha val="8902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48" name="Google Shape;148;g2c485136c5b_0_144"/>
          <p:cNvSpPr/>
          <p:nvPr/>
        </p:nvSpPr>
        <p:spPr>
          <a:xfrm rot="-5217951">
            <a:off x="3756054" y="651939"/>
            <a:ext cx="4607859" cy="4352502"/>
          </a:xfrm>
          <a:prstGeom prst="flowChartConnector">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49" name="Google Shape;149;g2c485136c5b_0_144"/>
          <p:cNvSpPr/>
          <p:nvPr/>
        </p:nvSpPr>
        <p:spPr>
          <a:xfrm rot="5552024">
            <a:off x="5185785" y="1960129"/>
            <a:ext cx="1791551" cy="1872032"/>
          </a:xfrm>
          <a:prstGeom prst="flowChartConnector">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50" name="Google Shape;150;g2c485136c5b_0_144"/>
          <p:cNvSpPr txBox="1"/>
          <p:nvPr/>
        </p:nvSpPr>
        <p:spPr>
          <a:xfrm>
            <a:off x="973050" y="353275"/>
            <a:ext cx="10539000" cy="585000"/>
          </a:xfrm>
          <a:prstGeom prst="rect">
            <a:avLst/>
          </a:prstGeom>
          <a:noFill/>
          <a:ln>
            <a:noFill/>
          </a:ln>
        </p:spPr>
        <p:txBody>
          <a:bodyPr anchorCtr="0" anchor="t" bIns="45700" lIns="91425" spcFirstLastPara="1" rIns="91425" wrap="square" tIns="45700">
            <a:spAutoFit/>
          </a:bodyPr>
          <a:lstStyle/>
          <a:p>
            <a:pPr indent="0" lvl="0" marL="0" rtl="0" algn="ctr">
              <a:spcBef>
                <a:spcPts val="0"/>
              </a:spcBef>
              <a:spcAft>
                <a:spcPts val="0"/>
              </a:spcAft>
              <a:buClr>
                <a:schemeClr val="dk1"/>
              </a:buClr>
              <a:buSzPts val="1100"/>
              <a:buFont typeface="Arial"/>
              <a:buNone/>
            </a:pPr>
            <a:r>
              <a:rPr b="1" lang="en-US" sz="3200">
                <a:solidFill>
                  <a:schemeClr val="lt1"/>
                </a:solidFill>
                <a:latin typeface="Calibri"/>
                <a:ea typeface="Calibri"/>
                <a:cs typeface="Calibri"/>
                <a:sym typeface="Calibri"/>
              </a:rPr>
              <a:t>Setting up Git on Windows: Downloading GitHub for Desktop</a:t>
            </a:r>
            <a:endParaRPr b="1" sz="3200">
              <a:solidFill>
                <a:schemeClr val="lt1"/>
              </a:solidFill>
              <a:latin typeface="Calibri"/>
              <a:ea typeface="Calibri"/>
              <a:cs typeface="Calibri"/>
              <a:sym typeface="Calibri"/>
            </a:endParaRPr>
          </a:p>
        </p:txBody>
      </p:sp>
      <p:pic>
        <p:nvPicPr>
          <p:cNvPr id="151" name="Google Shape;151;g2c485136c5b_0_144"/>
          <p:cNvPicPr preferRelativeResize="0"/>
          <p:nvPr/>
        </p:nvPicPr>
        <p:blipFill rotWithShape="1">
          <a:blip r:embed="rId4">
            <a:alphaModFix/>
          </a:blip>
          <a:srcRect b="3794" l="1438" r="0" t="2052"/>
          <a:stretch/>
        </p:blipFill>
        <p:spPr>
          <a:xfrm>
            <a:off x="6234275" y="1397925"/>
            <a:ext cx="6046751" cy="5150974"/>
          </a:xfrm>
          <a:prstGeom prst="rect">
            <a:avLst/>
          </a:prstGeom>
          <a:noFill/>
          <a:ln>
            <a:noFill/>
          </a:ln>
        </p:spPr>
      </p:pic>
      <p:sp>
        <p:nvSpPr>
          <p:cNvPr id="152" name="Google Shape;152;g2c485136c5b_0_144"/>
          <p:cNvSpPr txBox="1"/>
          <p:nvPr/>
        </p:nvSpPr>
        <p:spPr>
          <a:xfrm>
            <a:off x="556500" y="1507025"/>
            <a:ext cx="5240700" cy="3879000"/>
          </a:xfrm>
          <a:prstGeom prst="rect">
            <a:avLst/>
          </a:prstGeom>
          <a:noFill/>
          <a:ln>
            <a:noFill/>
          </a:ln>
        </p:spPr>
        <p:txBody>
          <a:bodyPr anchorCtr="0" anchor="t" bIns="91425" lIns="91425" spcFirstLastPara="1" rIns="91425" wrap="square" tIns="91425">
            <a:spAutoFit/>
          </a:bodyPr>
          <a:lstStyle/>
          <a:p>
            <a:pPr indent="-381000" lvl="0" marL="457200" rtl="0" algn="just">
              <a:spcBef>
                <a:spcPts val="0"/>
              </a:spcBef>
              <a:spcAft>
                <a:spcPts val="0"/>
              </a:spcAft>
              <a:buClr>
                <a:schemeClr val="lt1"/>
              </a:buClr>
              <a:buSzPts val="2400"/>
              <a:buFont typeface="Georgia"/>
              <a:buChar char="●"/>
            </a:pPr>
            <a:r>
              <a:rPr b="1" lang="en-US" sz="2400">
                <a:solidFill>
                  <a:schemeClr val="lt1"/>
                </a:solidFill>
                <a:latin typeface="Calibri"/>
                <a:ea typeface="Calibri"/>
                <a:cs typeface="Calibri"/>
                <a:sym typeface="Calibri"/>
              </a:rPr>
              <a:t>Step 4:</a:t>
            </a:r>
            <a:br>
              <a:rPr lang="en-US" sz="2400">
                <a:solidFill>
                  <a:schemeClr val="lt1"/>
                </a:solidFill>
                <a:latin typeface="Calibri"/>
                <a:ea typeface="Calibri"/>
                <a:cs typeface="Calibri"/>
                <a:sym typeface="Calibri"/>
              </a:rPr>
            </a:br>
            <a:br>
              <a:rPr lang="en-US" sz="2400">
                <a:solidFill>
                  <a:schemeClr val="lt1"/>
                </a:solidFill>
                <a:latin typeface="Calibri"/>
                <a:ea typeface="Calibri"/>
                <a:cs typeface="Calibri"/>
                <a:sym typeface="Calibri"/>
              </a:rPr>
            </a:br>
            <a:r>
              <a:rPr lang="en-US" sz="2400">
                <a:solidFill>
                  <a:schemeClr val="lt1"/>
                </a:solidFill>
                <a:latin typeface="Calibri"/>
                <a:ea typeface="Calibri"/>
                <a:cs typeface="Calibri"/>
                <a:sym typeface="Calibri"/>
              </a:rPr>
              <a:t>Navigate to the provided </a:t>
            </a:r>
            <a:r>
              <a:rPr b="1" lang="en-US" sz="2400" u="sng">
                <a:solidFill>
                  <a:schemeClr val="lt1"/>
                </a:solidFill>
                <a:latin typeface="Calibri"/>
                <a:ea typeface="Calibri"/>
                <a:cs typeface="Calibri"/>
                <a:sym typeface="Calibri"/>
                <a:hlinkClick r:id="rId5">
                  <a:extLst>
                    <a:ext uri="{A12FA001-AC4F-418D-AE19-62706E023703}">
                      <ahyp:hlinkClr val="tx"/>
                    </a:ext>
                  </a:extLst>
                </a:hlinkClick>
              </a:rPr>
              <a:t>link</a:t>
            </a:r>
            <a:r>
              <a:rPr lang="en-US" sz="2400">
                <a:solidFill>
                  <a:schemeClr val="lt1"/>
                </a:solidFill>
                <a:latin typeface="Calibri"/>
                <a:ea typeface="Calibri"/>
                <a:cs typeface="Calibri"/>
                <a:sym typeface="Calibri"/>
              </a:rPr>
              <a:t> to download GitHub Desktop.</a:t>
            </a:r>
            <a:br>
              <a:rPr lang="en-US" sz="2400">
                <a:solidFill>
                  <a:schemeClr val="lt1"/>
                </a:solidFill>
                <a:latin typeface="Calibri"/>
                <a:ea typeface="Calibri"/>
                <a:cs typeface="Calibri"/>
                <a:sym typeface="Calibri"/>
              </a:rPr>
            </a:br>
            <a:endParaRPr sz="2400">
              <a:solidFill>
                <a:schemeClr val="lt1"/>
              </a:solidFill>
              <a:latin typeface="Calibri"/>
              <a:ea typeface="Calibri"/>
              <a:cs typeface="Calibri"/>
              <a:sym typeface="Calibri"/>
            </a:endParaRPr>
          </a:p>
          <a:p>
            <a:pPr indent="-381000" lvl="0" marL="457200" rtl="0" algn="just">
              <a:spcBef>
                <a:spcPts val="0"/>
              </a:spcBef>
              <a:spcAft>
                <a:spcPts val="0"/>
              </a:spcAft>
              <a:buClr>
                <a:schemeClr val="lt1"/>
              </a:buClr>
              <a:buSzPts val="2400"/>
              <a:buFont typeface="Georgia"/>
              <a:buChar char="●"/>
            </a:pPr>
            <a:r>
              <a:rPr b="1" lang="en-US" sz="2400">
                <a:solidFill>
                  <a:schemeClr val="lt1"/>
                </a:solidFill>
                <a:latin typeface="Calibri"/>
                <a:ea typeface="Calibri"/>
                <a:cs typeface="Calibri"/>
                <a:sym typeface="Calibri"/>
              </a:rPr>
              <a:t>Step 5:</a:t>
            </a:r>
            <a:br>
              <a:rPr lang="en-US" sz="2400">
                <a:solidFill>
                  <a:schemeClr val="lt1"/>
                </a:solidFill>
                <a:latin typeface="Calibri"/>
                <a:ea typeface="Calibri"/>
                <a:cs typeface="Calibri"/>
                <a:sym typeface="Calibri"/>
              </a:rPr>
            </a:br>
            <a:br>
              <a:rPr lang="en-US" sz="2400">
                <a:solidFill>
                  <a:schemeClr val="lt1"/>
                </a:solidFill>
                <a:latin typeface="Calibri"/>
                <a:ea typeface="Calibri"/>
                <a:cs typeface="Calibri"/>
                <a:sym typeface="Calibri"/>
              </a:rPr>
            </a:br>
            <a:r>
              <a:rPr lang="en-US" sz="2400">
                <a:solidFill>
                  <a:schemeClr val="lt1"/>
                </a:solidFill>
                <a:latin typeface="Calibri"/>
                <a:ea typeface="Calibri"/>
                <a:cs typeface="Calibri"/>
                <a:sym typeface="Calibri"/>
              </a:rPr>
              <a:t>Launch and execute the downloaded .exe file to start the installation of the desktop application.</a:t>
            </a:r>
            <a:endParaRPr sz="2400">
              <a:solidFill>
                <a:schemeClr val="lt1"/>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6" name="Shape 156"/>
        <p:cNvGrpSpPr/>
        <p:nvPr/>
      </p:nvGrpSpPr>
      <p:grpSpPr>
        <a:xfrm>
          <a:off x="0" y="0"/>
          <a:ext cx="0" cy="0"/>
          <a:chOff x="0" y="0"/>
          <a:chExt cx="0" cy="0"/>
        </a:xfrm>
      </p:grpSpPr>
      <p:cxnSp>
        <p:nvCxnSpPr>
          <p:cNvPr id="157" name="Google Shape;157;g2c485136c5b_0_159"/>
          <p:cNvCxnSpPr/>
          <p:nvPr/>
        </p:nvCxnSpPr>
        <p:spPr>
          <a:xfrm>
            <a:off x="6095214" y="871146"/>
            <a:ext cx="736800" cy="0"/>
          </a:xfrm>
          <a:prstGeom prst="straightConnector1">
            <a:avLst/>
          </a:prstGeom>
          <a:noFill/>
          <a:ln cap="flat" cmpd="sng" w="57150">
            <a:solidFill>
              <a:schemeClr val="accent4"/>
            </a:solidFill>
            <a:prstDash val="solid"/>
            <a:miter lim="800000"/>
            <a:headEnd len="sm" w="sm" type="none"/>
            <a:tailEnd len="sm" w="sm" type="none"/>
          </a:ln>
        </p:spPr>
      </p:cxnSp>
      <p:pic>
        <p:nvPicPr>
          <p:cNvPr descr="A large building with many people and a farm&#10;&#10;Description automatically generated with medium confidence" id="158" name="Google Shape;158;g2c485136c5b_0_159"/>
          <p:cNvPicPr preferRelativeResize="0"/>
          <p:nvPr/>
        </p:nvPicPr>
        <p:blipFill rotWithShape="1">
          <a:blip r:embed="rId3">
            <a:alphaModFix/>
          </a:blip>
          <a:srcRect b="0" l="0" r="0" t="0"/>
          <a:stretch/>
        </p:blipFill>
        <p:spPr>
          <a:xfrm>
            <a:off x="0" y="-1"/>
            <a:ext cx="12192002" cy="6867331"/>
          </a:xfrm>
          <a:prstGeom prst="rect">
            <a:avLst/>
          </a:prstGeom>
          <a:noFill/>
          <a:ln>
            <a:noFill/>
          </a:ln>
        </p:spPr>
      </p:pic>
      <p:sp>
        <p:nvSpPr>
          <p:cNvPr id="159" name="Google Shape;159;g2c485136c5b_0_159"/>
          <p:cNvSpPr/>
          <p:nvPr/>
        </p:nvSpPr>
        <p:spPr>
          <a:xfrm>
            <a:off x="-359922" y="-187001"/>
            <a:ext cx="12839700" cy="8153400"/>
          </a:xfrm>
          <a:prstGeom prst="rect">
            <a:avLst/>
          </a:prstGeom>
          <a:solidFill>
            <a:srgbClr val="000000">
              <a:alpha val="8902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60" name="Google Shape;160;g2c485136c5b_0_159"/>
          <p:cNvSpPr/>
          <p:nvPr/>
        </p:nvSpPr>
        <p:spPr>
          <a:xfrm rot="-5217951">
            <a:off x="3756054" y="651939"/>
            <a:ext cx="4607859" cy="4352502"/>
          </a:xfrm>
          <a:prstGeom prst="flowChartConnector">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61" name="Google Shape;161;g2c485136c5b_0_159"/>
          <p:cNvSpPr/>
          <p:nvPr/>
        </p:nvSpPr>
        <p:spPr>
          <a:xfrm rot="5552024">
            <a:off x="5185785" y="1960129"/>
            <a:ext cx="1791551" cy="1872032"/>
          </a:xfrm>
          <a:prstGeom prst="flowChartConnector">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62" name="Google Shape;162;g2c485136c5b_0_159"/>
          <p:cNvSpPr txBox="1"/>
          <p:nvPr/>
        </p:nvSpPr>
        <p:spPr>
          <a:xfrm>
            <a:off x="973050" y="353275"/>
            <a:ext cx="10539000" cy="585000"/>
          </a:xfrm>
          <a:prstGeom prst="rect">
            <a:avLst/>
          </a:prstGeom>
          <a:noFill/>
          <a:ln>
            <a:noFill/>
          </a:ln>
        </p:spPr>
        <p:txBody>
          <a:bodyPr anchorCtr="0" anchor="t" bIns="45700" lIns="91425" spcFirstLastPara="1" rIns="91425" wrap="square" tIns="45700">
            <a:spAutoFit/>
          </a:bodyPr>
          <a:lstStyle/>
          <a:p>
            <a:pPr indent="0" lvl="0" marL="0" rtl="0" algn="ctr">
              <a:spcBef>
                <a:spcPts val="0"/>
              </a:spcBef>
              <a:spcAft>
                <a:spcPts val="0"/>
              </a:spcAft>
              <a:buClr>
                <a:schemeClr val="dk1"/>
              </a:buClr>
              <a:buSzPts val="1100"/>
              <a:buFont typeface="Arial"/>
              <a:buNone/>
            </a:pPr>
            <a:r>
              <a:rPr b="1" lang="en-US" sz="3200">
                <a:solidFill>
                  <a:schemeClr val="lt1"/>
                </a:solidFill>
                <a:latin typeface="Calibri"/>
                <a:ea typeface="Calibri"/>
                <a:cs typeface="Calibri"/>
                <a:sym typeface="Calibri"/>
              </a:rPr>
              <a:t>Setting up Git on Windows: Downloading GitHub for Desktop</a:t>
            </a:r>
            <a:endParaRPr b="1" sz="3200">
              <a:solidFill>
                <a:schemeClr val="lt1"/>
              </a:solidFill>
              <a:latin typeface="Calibri"/>
              <a:ea typeface="Calibri"/>
              <a:cs typeface="Calibri"/>
              <a:sym typeface="Calibri"/>
            </a:endParaRPr>
          </a:p>
        </p:txBody>
      </p:sp>
      <p:pic>
        <p:nvPicPr>
          <p:cNvPr id="163" name="Google Shape;163;g2c485136c5b_0_159"/>
          <p:cNvPicPr preferRelativeResize="0"/>
          <p:nvPr/>
        </p:nvPicPr>
        <p:blipFill rotWithShape="1">
          <a:blip r:embed="rId4">
            <a:alphaModFix/>
          </a:blip>
          <a:srcRect b="1933" l="6662" r="6130" t="1847"/>
          <a:stretch/>
        </p:blipFill>
        <p:spPr>
          <a:xfrm>
            <a:off x="6899275" y="1142550"/>
            <a:ext cx="5062203" cy="5494300"/>
          </a:xfrm>
          <a:prstGeom prst="rect">
            <a:avLst/>
          </a:prstGeom>
          <a:noFill/>
          <a:ln>
            <a:noFill/>
          </a:ln>
        </p:spPr>
      </p:pic>
      <p:sp>
        <p:nvSpPr>
          <p:cNvPr id="164" name="Google Shape;164;g2c485136c5b_0_159"/>
          <p:cNvSpPr txBox="1"/>
          <p:nvPr/>
        </p:nvSpPr>
        <p:spPr>
          <a:xfrm>
            <a:off x="438825" y="1365100"/>
            <a:ext cx="6249300" cy="3879000"/>
          </a:xfrm>
          <a:prstGeom prst="rect">
            <a:avLst/>
          </a:prstGeom>
          <a:noFill/>
          <a:ln>
            <a:noFill/>
          </a:ln>
        </p:spPr>
        <p:txBody>
          <a:bodyPr anchorCtr="0" anchor="t" bIns="91425" lIns="91425" spcFirstLastPara="1" rIns="91425" wrap="square" tIns="91425">
            <a:spAutoFit/>
          </a:bodyPr>
          <a:lstStyle/>
          <a:p>
            <a:pPr indent="-381000" lvl="0" marL="457200" rtl="0" algn="just">
              <a:spcBef>
                <a:spcPts val="0"/>
              </a:spcBef>
              <a:spcAft>
                <a:spcPts val="0"/>
              </a:spcAft>
              <a:buClr>
                <a:schemeClr val="lt1"/>
              </a:buClr>
              <a:buSzPts val="2400"/>
              <a:buFont typeface="Georgia"/>
              <a:buChar char="●"/>
            </a:pPr>
            <a:r>
              <a:rPr b="1" lang="en-US" sz="2400">
                <a:solidFill>
                  <a:schemeClr val="lt1"/>
                </a:solidFill>
                <a:latin typeface="Calibri"/>
                <a:ea typeface="Calibri"/>
                <a:cs typeface="Calibri"/>
                <a:sym typeface="Calibri"/>
              </a:rPr>
              <a:t>Step 6:</a:t>
            </a:r>
            <a:br>
              <a:rPr lang="en-US" sz="2400">
                <a:solidFill>
                  <a:schemeClr val="lt1"/>
                </a:solidFill>
                <a:latin typeface="Calibri"/>
                <a:ea typeface="Calibri"/>
                <a:cs typeface="Calibri"/>
                <a:sym typeface="Calibri"/>
              </a:rPr>
            </a:br>
            <a:br>
              <a:rPr lang="en-US" sz="2400">
                <a:solidFill>
                  <a:schemeClr val="lt1"/>
                </a:solidFill>
                <a:latin typeface="Calibri"/>
                <a:ea typeface="Calibri"/>
                <a:cs typeface="Calibri"/>
                <a:sym typeface="Calibri"/>
              </a:rPr>
            </a:br>
            <a:r>
              <a:rPr lang="en-US" sz="2400">
                <a:solidFill>
                  <a:schemeClr val="lt1"/>
                </a:solidFill>
                <a:latin typeface="Calibri"/>
                <a:ea typeface="Calibri"/>
                <a:cs typeface="Calibri"/>
                <a:sym typeface="Calibri"/>
              </a:rPr>
              <a:t>Log in to GitHub using the same email address you registered with.</a:t>
            </a:r>
            <a:br>
              <a:rPr lang="en-US" sz="2400">
                <a:solidFill>
                  <a:schemeClr val="lt1"/>
                </a:solidFill>
                <a:latin typeface="Calibri"/>
                <a:ea typeface="Calibri"/>
                <a:cs typeface="Calibri"/>
                <a:sym typeface="Calibri"/>
              </a:rPr>
            </a:br>
            <a:endParaRPr sz="2400">
              <a:solidFill>
                <a:schemeClr val="lt1"/>
              </a:solidFill>
              <a:latin typeface="Calibri"/>
              <a:ea typeface="Calibri"/>
              <a:cs typeface="Calibri"/>
              <a:sym typeface="Calibri"/>
            </a:endParaRPr>
          </a:p>
          <a:p>
            <a:pPr indent="-381000" lvl="0" marL="457200" rtl="0" algn="just">
              <a:spcBef>
                <a:spcPts val="0"/>
              </a:spcBef>
              <a:spcAft>
                <a:spcPts val="0"/>
              </a:spcAft>
              <a:buClr>
                <a:schemeClr val="lt1"/>
              </a:buClr>
              <a:buSzPts val="2400"/>
              <a:buFont typeface="Georgia"/>
              <a:buChar char="●"/>
            </a:pPr>
            <a:r>
              <a:rPr b="1" lang="en-US" sz="2400">
                <a:solidFill>
                  <a:schemeClr val="lt1"/>
                </a:solidFill>
                <a:latin typeface="Calibri"/>
                <a:ea typeface="Calibri"/>
                <a:cs typeface="Calibri"/>
                <a:sym typeface="Calibri"/>
              </a:rPr>
              <a:t>Step 7:</a:t>
            </a:r>
            <a:br>
              <a:rPr lang="en-US" sz="2400">
                <a:solidFill>
                  <a:schemeClr val="lt1"/>
                </a:solidFill>
                <a:latin typeface="Calibri"/>
                <a:ea typeface="Calibri"/>
                <a:cs typeface="Calibri"/>
                <a:sym typeface="Calibri"/>
              </a:rPr>
            </a:br>
            <a:br>
              <a:rPr lang="en-US" sz="2400">
                <a:solidFill>
                  <a:schemeClr val="lt1"/>
                </a:solidFill>
                <a:latin typeface="Calibri"/>
                <a:ea typeface="Calibri"/>
                <a:cs typeface="Calibri"/>
                <a:sym typeface="Calibri"/>
              </a:rPr>
            </a:br>
            <a:r>
              <a:rPr lang="en-US" sz="2400">
                <a:solidFill>
                  <a:schemeClr val="lt1"/>
                </a:solidFill>
                <a:latin typeface="Calibri"/>
                <a:ea typeface="Calibri"/>
                <a:cs typeface="Calibri"/>
                <a:sym typeface="Calibri"/>
              </a:rPr>
              <a:t>Feel free to create a tutorial repository to deepen your understanding of GitHub's functionalities.</a:t>
            </a:r>
            <a:endParaRPr sz="2400">
              <a:solidFill>
                <a:schemeClr val="lt1"/>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8" name="Shape 168"/>
        <p:cNvGrpSpPr/>
        <p:nvPr/>
      </p:nvGrpSpPr>
      <p:grpSpPr>
        <a:xfrm>
          <a:off x="0" y="0"/>
          <a:ext cx="0" cy="0"/>
          <a:chOff x="0" y="0"/>
          <a:chExt cx="0" cy="0"/>
        </a:xfrm>
      </p:grpSpPr>
      <p:cxnSp>
        <p:nvCxnSpPr>
          <p:cNvPr id="169" name="Google Shape;169;g2c485136c5b_0_172"/>
          <p:cNvCxnSpPr/>
          <p:nvPr/>
        </p:nvCxnSpPr>
        <p:spPr>
          <a:xfrm>
            <a:off x="6095214" y="871146"/>
            <a:ext cx="736800" cy="0"/>
          </a:xfrm>
          <a:prstGeom prst="straightConnector1">
            <a:avLst/>
          </a:prstGeom>
          <a:noFill/>
          <a:ln cap="flat" cmpd="sng" w="57150">
            <a:solidFill>
              <a:schemeClr val="accent4"/>
            </a:solidFill>
            <a:prstDash val="solid"/>
            <a:miter lim="800000"/>
            <a:headEnd len="sm" w="sm" type="none"/>
            <a:tailEnd len="sm" w="sm" type="none"/>
          </a:ln>
        </p:spPr>
      </p:cxnSp>
      <p:pic>
        <p:nvPicPr>
          <p:cNvPr descr="A large building with many people and a farm&#10;&#10;Description automatically generated with medium confidence" id="170" name="Google Shape;170;g2c485136c5b_0_172"/>
          <p:cNvPicPr preferRelativeResize="0"/>
          <p:nvPr/>
        </p:nvPicPr>
        <p:blipFill rotWithShape="1">
          <a:blip r:embed="rId3">
            <a:alphaModFix/>
          </a:blip>
          <a:srcRect b="0" l="0" r="0" t="0"/>
          <a:stretch/>
        </p:blipFill>
        <p:spPr>
          <a:xfrm>
            <a:off x="0" y="-1"/>
            <a:ext cx="12192002" cy="6867331"/>
          </a:xfrm>
          <a:prstGeom prst="rect">
            <a:avLst/>
          </a:prstGeom>
          <a:noFill/>
          <a:ln>
            <a:noFill/>
          </a:ln>
        </p:spPr>
      </p:pic>
      <p:sp>
        <p:nvSpPr>
          <p:cNvPr id="171" name="Google Shape;171;g2c485136c5b_0_172"/>
          <p:cNvSpPr/>
          <p:nvPr/>
        </p:nvSpPr>
        <p:spPr>
          <a:xfrm>
            <a:off x="-359922" y="-187001"/>
            <a:ext cx="12839700" cy="8153400"/>
          </a:xfrm>
          <a:prstGeom prst="rect">
            <a:avLst/>
          </a:prstGeom>
          <a:solidFill>
            <a:srgbClr val="000000">
              <a:alpha val="8902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72" name="Google Shape;172;g2c485136c5b_0_172"/>
          <p:cNvSpPr/>
          <p:nvPr/>
        </p:nvSpPr>
        <p:spPr>
          <a:xfrm rot="-5217951">
            <a:off x="3756054" y="651939"/>
            <a:ext cx="4607859" cy="4352502"/>
          </a:xfrm>
          <a:prstGeom prst="flowChartConnector">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73" name="Google Shape;173;g2c485136c5b_0_172"/>
          <p:cNvSpPr/>
          <p:nvPr/>
        </p:nvSpPr>
        <p:spPr>
          <a:xfrm rot="5552024">
            <a:off x="5185785" y="1960129"/>
            <a:ext cx="1791551" cy="1872032"/>
          </a:xfrm>
          <a:prstGeom prst="flowChartConnector">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74" name="Google Shape;174;g2c485136c5b_0_172"/>
          <p:cNvSpPr txBox="1"/>
          <p:nvPr/>
        </p:nvSpPr>
        <p:spPr>
          <a:xfrm>
            <a:off x="973050" y="353275"/>
            <a:ext cx="10539000" cy="585000"/>
          </a:xfrm>
          <a:prstGeom prst="rect">
            <a:avLst/>
          </a:prstGeom>
          <a:noFill/>
          <a:ln>
            <a:noFill/>
          </a:ln>
        </p:spPr>
        <p:txBody>
          <a:bodyPr anchorCtr="0" anchor="t" bIns="45700" lIns="91425" spcFirstLastPara="1" rIns="91425" wrap="square" tIns="45700">
            <a:spAutoFit/>
          </a:bodyPr>
          <a:lstStyle/>
          <a:p>
            <a:pPr indent="0" lvl="0" marL="0" rtl="0" algn="ctr">
              <a:spcBef>
                <a:spcPts val="0"/>
              </a:spcBef>
              <a:spcAft>
                <a:spcPts val="0"/>
              </a:spcAft>
              <a:buClr>
                <a:schemeClr val="dk1"/>
              </a:buClr>
              <a:buSzPts val="1100"/>
              <a:buFont typeface="Arial"/>
              <a:buNone/>
            </a:pPr>
            <a:r>
              <a:rPr b="1" lang="en-US" sz="3200">
                <a:solidFill>
                  <a:schemeClr val="lt1"/>
                </a:solidFill>
                <a:latin typeface="Calibri"/>
                <a:ea typeface="Calibri"/>
                <a:cs typeface="Calibri"/>
                <a:sym typeface="Calibri"/>
              </a:rPr>
              <a:t>Setting up Git and GitHub: macOS</a:t>
            </a:r>
            <a:endParaRPr b="1" sz="3200">
              <a:solidFill>
                <a:schemeClr val="lt1"/>
              </a:solidFill>
              <a:latin typeface="Calibri"/>
              <a:ea typeface="Calibri"/>
              <a:cs typeface="Calibri"/>
              <a:sym typeface="Calibri"/>
            </a:endParaRPr>
          </a:p>
        </p:txBody>
      </p:sp>
      <p:pic>
        <p:nvPicPr>
          <p:cNvPr id="175" name="Google Shape;175;g2c485136c5b_0_172"/>
          <p:cNvPicPr preferRelativeResize="0"/>
          <p:nvPr/>
        </p:nvPicPr>
        <p:blipFill rotWithShape="1">
          <a:blip r:embed="rId4">
            <a:alphaModFix/>
          </a:blip>
          <a:srcRect b="1250" l="3504" r="2298" t="1026"/>
          <a:stretch/>
        </p:blipFill>
        <p:spPr>
          <a:xfrm>
            <a:off x="6832025" y="1281050"/>
            <a:ext cx="5083575" cy="5251051"/>
          </a:xfrm>
          <a:prstGeom prst="rect">
            <a:avLst/>
          </a:prstGeom>
          <a:noFill/>
          <a:ln>
            <a:noFill/>
          </a:ln>
        </p:spPr>
      </p:pic>
      <p:sp>
        <p:nvSpPr>
          <p:cNvPr id="176" name="Google Shape;176;g2c485136c5b_0_172"/>
          <p:cNvSpPr txBox="1"/>
          <p:nvPr/>
        </p:nvSpPr>
        <p:spPr>
          <a:xfrm>
            <a:off x="393325" y="1281050"/>
            <a:ext cx="6076200" cy="51411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US" sz="2400">
                <a:solidFill>
                  <a:schemeClr val="lt1"/>
                </a:solidFill>
                <a:latin typeface="Calibri"/>
                <a:ea typeface="Calibri"/>
                <a:cs typeface="Calibri"/>
                <a:sym typeface="Calibri"/>
              </a:rPr>
              <a:t>For Windows </a:t>
            </a:r>
            <a:r>
              <a:rPr b="1" lang="en-US" sz="2400" u="sng">
                <a:solidFill>
                  <a:schemeClr val="lt1"/>
                </a:solidFill>
                <a:latin typeface="Calibri"/>
                <a:ea typeface="Calibri"/>
                <a:cs typeface="Calibri"/>
                <a:sym typeface="Calibri"/>
                <a:hlinkClick action="ppaction://hlinksldjump" r:id="rId5">
                  <a:extLst>
                    <a:ext uri="{A12FA001-AC4F-418D-AE19-62706E023703}">
                      <ahyp:hlinkClr val="tx"/>
                    </a:ext>
                  </a:extLst>
                </a:hlinkClick>
              </a:rPr>
              <a:t>head here</a:t>
            </a:r>
            <a:endParaRPr b="1" sz="2400" u="sng">
              <a:solidFill>
                <a:schemeClr val="lt1"/>
              </a:solidFill>
              <a:latin typeface="Calibri"/>
              <a:ea typeface="Calibri"/>
              <a:cs typeface="Calibri"/>
              <a:sym typeface="Calibri"/>
            </a:endParaRPr>
          </a:p>
          <a:p>
            <a:pPr indent="-381000" lvl="0" marL="457200" rtl="0" algn="just">
              <a:spcBef>
                <a:spcPts val="1200"/>
              </a:spcBef>
              <a:spcAft>
                <a:spcPts val="0"/>
              </a:spcAft>
              <a:buClr>
                <a:schemeClr val="lt1"/>
              </a:buClr>
              <a:buSzPts val="2400"/>
              <a:buFont typeface="Georgia"/>
              <a:buChar char="●"/>
            </a:pPr>
            <a:r>
              <a:rPr b="1" lang="en-US" sz="2400">
                <a:solidFill>
                  <a:schemeClr val="lt1"/>
                </a:solidFill>
                <a:latin typeface="Calibri"/>
                <a:ea typeface="Calibri"/>
                <a:cs typeface="Calibri"/>
                <a:sym typeface="Calibri"/>
              </a:rPr>
              <a:t>Step 1:</a:t>
            </a:r>
            <a:br>
              <a:rPr lang="en-US" sz="2400">
                <a:solidFill>
                  <a:schemeClr val="lt1"/>
                </a:solidFill>
                <a:latin typeface="Calibri"/>
                <a:ea typeface="Calibri"/>
                <a:cs typeface="Calibri"/>
                <a:sym typeface="Calibri"/>
              </a:rPr>
            </a:br>
            <a:br>
              <a:rPr lang="en-US" sz="2400">
                <a:solidFill>
                  <a:schemeClr val="lt1"/>
                </a:solidFill>
                <a:latin typeface="Calibri"/>
                <a:ea typeface="Calibri"/>
                <a:cs typeface="Calibri"/>
                <a:sym typeface="Calibri"/>
              </a:rPr>
            </a:br>
            <a:r>
              <a:rPr lang="en-US" sz="2400">
                <a:solidFill>
                  <a:schemeClr val="lt1"/>
                </a:solidFill>
                <a:latin typeface="Calibri"/>
                <a:ea typeface="Calibri"/>
                <a:cs typeface="Calibri"/>
                <a:sym typeface="Calibri"/>
              </a:rPr>
              <a:t>Visit the provided </a:t>
            </a:r>
            <a:r>
              <a:rPr b="1" lang="en-US" sz="2400" u="sng">
                <a:solidFill>
                  <a:schemeClr val="lt1"/>
                </a:solidFill>
                <a:latin typeface="Calibri"/>
                <a:ea typeface="Calibri"/>
                <a:cs typeface="Calibri"/>
                <a:sym typeface="Calibri"/>
                <a:hlinkClick r:id="rId6">
                  <a:extLst>
                    <a:ext uri="{A12FA001-AC4F-418D-AE19-62706E023703}">
                      <ahyp:hlinkClr val="tx"/>
                    </a:ext>
                  </a:extLst>
                </a:hlinkClick>
              </a:rPr>
              <a:t>link</a:t>
            </a:r>
            <a:r>
              <a:rPr lang="en-US" sz="2400">
                <a:solidFill>
                  <a:schemeClr val="lt1"/>
                </a:solidFill>
                <a:latin typeface="Calibri"/>
                <a:ea typeface="Calibri"/>
                <a:cs typeface="Calibri"/>
                <a:sym typeface="Calibri"/>
              </a:rPr>
              <a:t> to access multiple methods for installing Git on macOS. Select the installation method that best suits your preferences.</a:t>
            </a:r>
            <a:br>
              <a:rPr lang="en-US" sz="2400">
                <a:solidFill>
                  <a:schemeClr val="lt1"/>
                </a:solidFill>
                <a:latin typeface="Calibri"/>
                <a:ea typeface="Calibri"/>
                <a:cs typeface="Calibri"/>
                <a:sym typeface="Calibri"/>
              </a:rPr>
            </a:br>
            <a:endParaRPr sz="2400">
              <a:solidFill>
                <a:schemeClr val="lt1"/>
              </a:solidFill>
              <a:latin typeface="Calibri"/>
              <a:ea typeface="Calibri"/>
              <a:cs typeface="Calibri"/>
              <a:sym typeface="Calibri"/>
            </a:endParaRPr>
          </a:p>
          <a:p>
            <a:pPr indent="-381000" lvl="0" marL="457200" rtl="0" algn="just">
              <a:spcBef>
                <a:spcPts val="0"/>
              </a:spcBef>
              <a:spcAft>
                <a:spcPts val="0"/>
              </a:spcAft>
              <a:buClr>
                <a:schemeClr val="lt1"/>
              </a:buClr>
              <a:buSzPts val="2400"/>
              <a:buFont typeface="Georgia"/>
              <a:buChar char="●"/>
            </a:pPr>
            <a:r>
              <a:rPr b="1" lang="en-US" sz="2400">
                <a:solidFill>
                  <a:schemeClr val="lt1"/>
                </a:solidFill>
                <a:latin typeface="Calibri"/>
                <a:ea typeface="Calibri"/>
                <a:cs typeface="Calibri"/>
                <a:sym typeface="Calibri"/>
              </a:rPr>
              <a:t>Step 2:</a:t>
            </a:r>
            <a:br>
              <a:rPr lang="en-US" sz="2400">
                <a:solidFill>
                  <a:schemeClr val="lt1"/>
                </a:solidFill>
                <a:latin typeface="Calibri"/>
                <a:ea typeface="Calibri"/>
                <a:cs typeface="Calibri"/>
                <a:sym typeface="Calibri"/>
              </a:rPr>
            </a:br>
            <a:br>
              <a:rPr lang="en-US" sz="2400">
                <a:solidFill>
                  <a:schemeClr val="lt1"/>
                </a:solidFill>
                <a:latin typeface="Calibri"/>
                <a:ea typeface="Calibri"/>
                <a:cs typeface="Calibri"/>
                <a:sym typeface="Calibri"/>
              </a:rPr>
            </a:br>
            <a:r>
              <a:rPr lang="en-US" sz="2400">
                <a:solidFill>
                  <a:schemeClr val="lt1"/>
                </a:solidFill>
                <a:latin typeface="Calibri"/>
                <a:ea typeface="Calibri"/>
                <a:cs typeface="Calibri"/>
                <a:sym typeface="Calibri"/>
              </a:rPr>
              <a:t>Utilize this </a:t>
            </a:r>
            <a:r>
              <a:rPr b="1" lang="en-US" sz="2400" u="sng">
                <a:solidFill>
                  <a:schemeClr val="lt1"/>
                </a:solidFill>
                <a:latin typeface="Calibri"/>
                <a:ea typeface="Calibri"/>
                <a:cs typeface="Calibri"/>
                <a:sym typeface="Calibri"/>
                <a:hlinkClick r:id="rId7">
                  <a:extLst>
                    <a:ext uri="{A12FA001-AC4F-418D-AE19-62706E023703}">
                      <ahyp:hlinkClr val="tx"/>
                    </a:ext>
                  </a:extLst>
                </a:hlinkClick>
              </a:rPr>
              <a:t>link</a:t>
            </a:r>
            <a:r>
              <a:rPr lang="en-US" sz="2400">
                <a:solidFill>
                  <a:schemeClr val="lt1"/>
                </a:solidFill>
                <a:latin typeface="Calibri"/>
                <a:ea typeface="Calibri"/>
                <a:cs typeface="Calibri"/>
                <a:sym typeface="Calibri"/>
              </a:rPr>
              <a:t> and this </a:t>
            </a:r>
            <a:r>
              <a:rPr b="1" lang="en-US" sz="2400" u="sng">
                <a:solidFill>
                  <a:schemeClr val="lt1"/>
                </a:solidFill>
                <a:latin typeface="Calibri"/>
                <a:ea typeface="Calibri"/>
                <a:cs typeface="Calibri"/>
                <a:sym typeface="Calibri"/>
                <a:hlinkClick r:id="rId8">
                  <a:extLst>
                    <a:ext uri="{A12FA001-AC4F-418D-AE19-62706E023703}">
                      <ahyp:hlinkClr val="tx"/>
                    </a:ext>
                  </a:extLst>
                </a:hlinkClick>
              </a:rPr>
              <a:t>link</a:t>
            </a:r>
            <a:r>
              <a:rPr lang="en-US" sz="2400">
                <a:solidFill>
                  <a:schemeClr val="lt1"/>
                </a:solidFill>
                <a:latin typeface="Calibri"/>
                <a:ea typeface="Calibri"/>
                <a:cs typeface="Calibri"/>
                <a:sym typeface="Calibri"/>
              </a:rPr>
              <a:t> to guide you through configuring Git and GitHub on your macOS system.</a:t>
            </a:r>
            <a:endParaRPr sz="2400">
              <a:solidFill>
                <a:schemeClr val="lt1"/>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0" name="Shape 180"/>
        <p:cNvGrpSpPr/>
        <p:nvPr/>
      </p:nvGrpSpPr>
      <p:grpSpPr>
        <a:xfrm>
          <a:off x="0" y="0"/>
          <a:ext cx="0" cy="0"/>
          <a:chOff x="0" y="0"/>
          <a:chExt cx="0" cy="0"/>
        </a:xfrm>
      </p:grpSpPr>
      <p:cxnSp>
        <p:nvCxnSpPr>
          <p:cNvPr id="181" name="Google Shape;181;g2c4b1c0172f_1_9"/>
          <p:cNvCxnSpPr/>
          <p:nvPr/>
        </p:nvCxnSpPr>
        <p:spPr>
          <a:xfrm>
            <a:off x="6095214" y="871146"/>
            <a:ext cx="736800" cy="0"/>
          </a:xfrm>
          <a:prstGeom prst="straightConnector1">
            <a:avLst/>
          </a:prstGeom>
          <a:noFill/>
          <a:ln cap="flat" cmpd="sng" w="57150">
            <a:solidFill>
              <a:schemeClr val="accent4"/>
            </a:solidFill>
            <a:prstDash val="solid"/>
            <a:miter lim="800000"/>
            <a:headEnd len="sm" w="sm" type="none"/>
            <a:tailEnd len="sm" w="sm" type="none"/>
          </a:ln>
        </p:spPr>
      </p:cxnSp>
      <p:pic>
        <p:nvPicPr>
          <p:cNvPr descr="A large building with many people and a farm&#10;&#10;Description automatically generated with medium confidence" id="182" name="Google Shape;182;g2c4b1c0172f_1_9"/>
          <p:cNvPicPr preferRelativeResize="0"/>
          <p:nvPr/>
        </p:nvPicPr>
        <p:blipFill rotWithShape="1">
          <a:blip r:embed="rId3">
            <a:alphaModFix/>
          </a:blip>
          <a:srcRect b="0" l="0" r="0" t="0"/>
          <a:stretch/>
        </p:blipFill>
        <p:spPr>
          <a:xfrm>
            <a:off x="0" y="-1"/>
            <a:ext cx="12192002" cy="6867331"/>
          </a:xfrm>
          <a:prstGeom prst="rect">
            <a:avLst/>
          </a:prstGeom>
          <a:noFill/>
          <a:ln>
            <a:noFill/>
          </a:ln>
        </p:spPr>
      </p:pic>
      <p:sp>
        <p:nvSpPr>
          <p:cNvPr id="183" name="Google Shape;183;g2c4b1c0172f_1_9"/>
          <p:cNvSpPr/>
          <p:nvPr/>
        </p:nvSpPr>
        <p:spPr>
          <a:xfrm>
            <a:off x="-359872" y="-123401"/>
            <a:ext cx="12839700" cy="8153400"/>
          </a:xfrm>
          <a:prstGeom prst="rect">
            <a:avLst/>
          </a:prstGeom>
          <a:solidFill>
            <a:srgbClr val="000000">
              <a:alpha val="8902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84" name="Google Shape;184;g2c4b1c0172f_1_9"/>
          <p:cNvSpPr/>
          <p:nvPr/>
        </p:nvSpPr>
        <p:spPr>
          <a:xfrm rot="-5217951">
            <a:off x="3756054" y="651939"/>
            <a:ext cx="4607859" cy="4352502"/>
          </a:xfrm>
          <a:prstGeom prst="flowChartConnector">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85" name="Google Shape;185;g2c4b1c0172f_1_9"/>
          <p:cNvSpPr/>
          <p:nvPr/>
        </p:nvSpPr>
        <p:spPr>
          <a:xfrm rot="5552024">
            <a:off x="5185785" y="1960129"/>
            <a:ext cx="1791551" cy="1872032"/>
          </a:xfrm>
          <a:prstGeom prst="flowChartConnector">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86" name="Google Shape;186;g2c4b1c0172f_1_9"/>
          <p:cNvSpPr txBox="1"/>
          <p:nvPr/>
        </p:nvSpPr>
        <p:spPr>
          <a:xfrm>
            <a:off x="973050" y="353275"/>
            <a:ext cx="10539000" cy="585000"/>
          </a:xfrm>
          <a:prstGeom prst="rect">
            <a:avLst/>
          </a:prstGeom>
          <a:noFill/>
          <a:ln>
            <a:noFill/>
          </a:ln>
        </p:spPr>
        <p:txBody>
          <a:bodyPr anchorCtr="0" anchor="t" bIns="45700" lIns="91425" spcFirstLastPara="1" rIns="91425" wrap="square" tIns="45700">
            <a:spAutoFit/>
          </a:bodyPr>
          <a:lstStyle/>
          <a:p>
            <a:pPr indent="0" lvl="0" marL="0" rtl="0" algn="ctr">
              <a:spcBef>
                <a:spcPts val="0"/>
              </a:spcBef>
              <a:spcAft>
                <a:spcPts val="0"/>
              </a:spcAft>
              <a:buClr>
                <a:schemeClr val="dk1"/>
              </a:buClr>
              <a:buSzPts val="1100"/>
              <a:buFont typeface="Arial"/>
              <a:buNone/>
            </a:pPr>
            <a:r>
              <a:rPr b="1" lang="en-US" sz="3200">
                <a:solidFill>
                  <a:schemeClr val="lt1"/>
                </a:solidFill>
                <a:latin typeface="Calibri"/>
                <a:ea typeface="Calibri"/>
                <a:cs typeface="Calibri"/>
                <a:sym typeface="Calibri"/>
              </a:rPr>
              <a:t>Git and Github: Working Example</a:t>
            </a:r>
            <a:endParaRPr b="1" sz="3200">
              <a:solidFill>
                <a:schemeClr val="lt1"/>
              </a:solidFill>
              <a:latin typeface="Calibri"/>
              <a:ea typeface="Calibri"/>
              <a:cs typeface="Calibri"/>
              <a:sym typeface="Calibri"/>
            </a:endParaRPr>
          </a:p>
        </p:txBody>
      </p:sp>
      <p:sp>
        <p:nvSpPr>
          <p:cNvPr id="187" name="Google Shape;187;g2c4b1c0172f_1_9"/>
          <p:cNvSpPr txBox="1"/>
          <p:nvPr/>
        </p:nvSpPr>
        <p:spPr>
          <a:xfrm>
            <a:off x="393325" y="1281050"/>
            <a:ext cx="6438600" cy="52026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US" sz="1800">
                <a:solidFill>
                  <a:schemeClr val="lt1"/>
                </a:solidFill>
                <a:latin typeface="Calibri"/>
                <a:ea typeface="Calibri"/>
                <a:cs typeface="Calibri"/>
                <a:sym typeface="Calibri"/>
              </a:rPr>
              <a:t>Here's a simple example scenario for a data engineer working with a document in a Git repository:</a:t>
            </a:r>
            <a:endParaRPr sz="1800">
              <a:solidFill>
                <a:schemeClr val="lt1"/>
              </a:solidFill>
              <a:latin typeface="Calibri"/>
              <a:ea typeface="Calibri"/>
              <a:cs typeface="Calibri"/>
              <a:sym typeface="Calibri"/>
            </a:endParaRPr>
          </a:p>
          <a:p>
            <a:pPr indent="0" lvl="0" marL="0" rtl="0" algn="just">
              <a:spcBef>
                <a:spcPts val="1200"/>
              </a:spcBef>
              <a:spcAft>
                <a:spcPts val="0"/>
              </a:spcAft>
              <a:buNone/>
            </a:pPr>
            <a:br>
              <a:rPr lang="en-US" sz="1800">
                <a:solidFill>
                  <a:schemeClr val="lt1"/>
                </a:solidFill>
                <a:latin typeface="Calibri"/>
                <a:ea typeface="Calibri"/>
                <a:cs typeface="Calibri"/>
                <a:sym typeface="Calibri"/>
              </a:rPr>
            </a:br>
            <a:r>
              <a:rPr lang="en-US" sz="1800">
                <a:solidFill>
                  <a:schemeClr val="lt1"/>
                </a:solidFill>
                <a:latin typeface="Calibri"/>
                <a:ea typeface="Calibri"/>
                <a:cs typeface="Calibri"/>
                <a:sym typeface="Calibri"/>
              </a:rPr>
              <a:t>Let's say the data engineer is working on a document named "data_analysis.ipynb" which contains their analysis code. They have cloned the repository onto their local machine and have made some changes to the document.</a:t>
            </a:r>
            <a:endParaRPr b="1" sz="1800" u="sng">
              <a:solidFill>
                <a:schemeClr val="lt1"/>
              </a:solidFill>
              <a:latin typeface="Calibri"/>
              <a:ea typeface="Calibri"/>
              <a:cs typeface="Calibri"/>
              <a:sym typeface="Calibri"/>
            </a:endParaRPr>
          </a:p>
          <a:p>
            <a:pPr indent="-342900" lvl="0" marL="457200" rtl="0" algn="just">
              <a:spcBef>
                <a:spcPts val="1200"/>
              </a:spcBef>
              <a:spcAft>
                <a:spcPts val="0"/>
              </a:spcAft>
              <a:buClr>
                <a:schemeClr val="lt1"/>
              </a:buClr>
              <a:buSzPts val="1800"/>
              <a:buFont typeface="Georgia"/>
              <a:buChar char="●"/>
            </a:pPr>
            <a:r>
              <a:rPr b="1" lang="en-US" sz="1800">
                <a:solidFill>
                  <a:schemeClr val="lt1"/>
                </a:solidFill>
                <a:latin typeface="Calibri"/>
                <a:ea typeface="Calibri"/>
                <a:cs typeface="Calibri"/>
                <a:sym typeface="Calibri"/>
              </a:rPr>
              <a:t>Git Pull</a:t>
            </a:r>
            <a:r>
              <a:rPr b="1" lang="en-US" sz="1800">
                <a:solidFill>
                  <a:schemeClr val="lt1"/>
                </a:solidFill>
                <a:latin typeface="Calibri"/>
                <a:ea typeface="Calibri"/>
                <a:cs typeface="Calibri"/>
                <a:sym typeface="Calibri"/>
              </a:rPr>
              <a:t>:</a:t>
            </a:r>
            <a:br>
              <a:rPr lang="en-US" sz="1800">
                <a:solidFill>
                  <a:schemeClr val="lt1"/>
                </a:solidFill>
                <a:latin typeface="Calibri"/>
                <a:ea typeface="Calibri"/>
                <a:cs typeface="Calibri"/>
                <a:sym typeface="Calibri"/>
              </a:rPr>
            </a:br>
            <a:r>
              <a:rPr lang="en-US" sz="1800">
                <a:solidFill>
                  <a:schemeClr val="lt1"/>
                </a:solidFill>
                <a:latin typeface="Calibri"/>
                <a:ea typeface="Calibri"/>
                <a:cs typeface="Calibri"/>
                <a:sym typeface="Calibri"/>
              </a:rPr>
              <a:t>Before starting any work, the data engineer should ensure they have the latest version of the document from the remote repository.</a:t>
            </a:r>
            <a:br>
              <a:rPr lang="en-US" sz="1800">
                <a:solidFill>
                  <a:schemeClr val="lt1"/>
                </a:solidFill>
                <a:latin typeface="Calibri"/>
                <a:ea typeface="Calibri"/>
                <a:cs typeface="Calibri"/>
                <a:sym typeface="Calibri"/>
              </a:rPr>
            </a:br>
            <a:br>
              <a:rPr lang="en-US" sz="1800">
                <a:solidFill>
                  <a:schemeClr val="lt1"/>
                </a:solidFill>
                <a:latin typeface="Calibri"/>
                <a:ea typeface="Calibri"/>
                <a:cs typeface="Calibri"/>
                <a:sym typeface="Calibri"/>
              </a:rPr>
            </a:br>
            <a:r>
              <a:rPr lang="en-US" sz="1800">
                <a:solidFill>
                  <a:schemeClr val="lt1"/>
                </a:solidFill>
                <a:latin typeface="Calibri"/>
                <a:ea typeface="Calibri"/>
                <a:cs typeface="Calibri"/>
                <a:sym typeface="Calibri"/>
              </a:rPr>
              <a:t>This step will fetch the latest changes from the remote repository (origin) and merge them into the current branch (assuming they are working on the master branch). This step ensures that the engineer's local copy is up-to-date with any changes made by other team members.</a:t>
            </a:r>
            <a:endParaRPr sz="1800">
              <a:solidFill>
                <a:schemeClr val="lt1"/>
              </a:solidFill>
              <a:latin typeface="Calibri"/>
              <a:ea typeface="Calibri"/>
              <a:cs typeface="Calibri"/>
              <a:sym typeface="Calibri"/>
            </a:endParaRPr>
          </a:p>
        </p:txBody>
      </p:sp>
      <p:pic>
        <p:nvPicPr>
          <p:cNvPr id="188" name="Google Shape;188;g2c4b1c0172f_1_9"/>
          <p:cNvPicPr preferRelativeResize="0"/>
          <p:nvPr/>
        </p:nvPicPr>
        <p:blipFill>
          <a:blip r:embed="rId4">
            <a:alphaModFix/>
          </a:blip>
          <a:stretch>
            <a:fillRect/>
          </a:stretch>
        </p:blipFill>
        <p:spPr>
          <a:xfrm>
            <a:off x="6962100" y="1794875"/>
            <a:ext cx="5275325" cy="44619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2023-11-02T07:15:37Z</dcterms:created>
  <dc:creator>PC</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efa4170-0d19-0005-0004-bc88714345d2_Enabled">
    <vt:lpwstr>true</vt:lpwstr>
  </property>
  <property fmtid="{D5CDD505-2E9C-101B-9397-08002B2CF9AE}" pid="3" name="MSIP_Label_defa4170-0d19-0005-0004-bc88714345d2_SetDate">
    <vt:lpwstr>2023-11-02T17:28:24Z</vt:lpwstr>
  </property>
  <property fmtid="{D5CDD505-2E9C-101B-9397-08002B2CF9AE}" pid="4" name="MSIP_Label_defa4170-0d19-0005-0004-bc88714345d2_Method">
    <vt:lpwstr>Standard</vt:lpwstr>
  </property>
  <property fmtid="{D5CDD505-2E9C-101B-9397-08002B2CF9AE}" pid="5" name="MSIP_Label_defa4170-0d19-0005-0004-bc88714345d2_Name">
    <vt:lpwstr>defa4170-0d19-0005-0004-bc88714345d2</vt:lpwstr>
  </property>
  <property fmtid="{D5CDD505-2E9C-101B-9397-08002B2CF9AE}" pid="6" name="MSIP_Label_defa4170-0d19-0005-0004-bc88714345d2_SiteId">
    <vt:lpwstr>b7fa5144-64c5-49ee-a2e5-0cbf36d69478</vt:lpwstr>
  </property>
  <property fmtid="{D5CDD505-2E9C-101B-9397-08002B2CF9AE}" pid="7" name="MSIP_Label_defa4170-0d19-0005-0004-bc88714345d2_ActionId">
    <vt:lpwstr>b7bebcb2-1c0d-4751-88ec-a1b0f70ceded</vt:lpwstr>
  </property>
  <property fmtid="{D5CDD505-2E9C-101B-9397-08002B2CF9AE}" pid="8" name="MSIP_Label_defa4170-0d19-0005-0004-bc88714345d2_ContentBits">
    <vt:lpwstr>0</vt:lpwstr>
  </property>
</Properties>
</file>